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4" r:id="rId6"/>
    <p:sldId id="261" r:id="rId7"/>
    <p:sldId id="275" r:id="rId8"/>
    <p:sldId id="271" r:id="rId9"/>
    <p:sldId id="272" r:id="rId10"/>
    <p:sldId id="276" r:id="rId11"/>
    <p:sldId id="273" r:id="rId12"/>
    <p:sldId id="277" r:id="rId13"/>
    <p:sldId id="274" r:id="rId14"/>
    <p:sldId id="262" r:id="rId15"/>
    <p:sldId id="266" r:id="rId16"/>
    <p:sldId id="269" r:id="rId17"/>
    <p:sldId id="268" r:id="rId18"/>
    <p:sldId id="278" r:id="rId19"/>
    <p:sldId id="267" r:id="rId20"/>
    <p:sldId id="263" r:id="rId21"/>
    <p:sldId id="270" r:id="rId22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8D8D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65314-8338-460D-B5E9-747A79111A8A}" v="1" dt="2021-04-20T21:42:30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84" autoAdjust="0"/>
    <p:restoredTop sz="73843"/>
  </p:normalViewPr>
  <p:slideViewPr>
    <p:cSldViewPr snapToGrid="0" snapToObjects="1">
      <p:cViewPr varScale="1">
        <p:scale>
          <a:sx n="67" d="100"/>
          <a:sy n="67" d="100"/>
        </p:scale>
        <p:origin x="68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7ADA70-32D9-40CC-9FDB-FDD764A49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2CB39-6748-43C0-B5C6-7221D6AB37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E0B4D-1782-4149-8895-A0DAD9D81075}" type="datetimeFigureOut">
              <a:rPr lang="el-GR" smtClean="0"/>
              <a:t>21/4/2021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D1C80-8885-4AD5-AB7D-DB4A436F20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F9A26-E892-42A9-A610-7806A71456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56C90-8384-473C-A037-895C357569F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25438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AD49-FB89-1746-B2C9-FB5346FEFB4A}" type="datetimeFigureOut">
              <a:rPr lang="en-GR" smtClean="0"/>
              <a:t>04/21/2021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37585-E602-6A48-A663-076D9AC02E6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186418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26860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2603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3968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037672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286757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5516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4960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65415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897046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14631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19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58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67112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20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1176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21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485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96064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8023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001262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5071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51963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6546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37585-E602-6A48-A663-076D9AC02E6D}" type="slidenum">
              <a:rPr lang="en-GR" smtClean="0"/>
              <a:t>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60518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AC9E-8967-9F41-90EB-22A76A573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61C7C-FD41-AB41-8712-8D866ECE4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A5351-0554-3F47-A48A-4B09CEF2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BC53-287F-4DFD-834D-973D3EA5E1C2}" type="datetime1">
              <a:rPr lang="LID4096" smtClean="0"/>
              <a:t>04/21/2021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F1BB7-FD8E-3042-B277-B9D621A2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3B98-FFCC-CF4F-9EDC-EFB4FC0F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6903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2D7B-8B8A-254E-BC80-8794B505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AAB58-17A7-B04F-BADC-CBF8F6F25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EF255-5DAD-DA42-B43B-60F156C5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9D28-4640-4D05-A9F9-FB872BE217E4}" type="datetime1">
              <a:rPr lang="LID4096" smtClean="0"/>
              <a:t>04/21/2021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8023-88AA-CD43-AD1E-EC62DB0D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249AB-F764-1A41-9DE0-97D96443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4174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C67A7-C849-B344-8814-CCADFC165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26244-5FBB-CF4C-B75D-675E8F03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8A93A-0ED4-B548-87F8-48EE43E1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791F-DFC6-4108-8E9A-93834C620749}" type="datetime1">
              <a:rPr lang="LID4096" smtClean="0"/>
              <a:t>04/21/2021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B3260-7F0A-0948-A2C1-65E59DE5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96765-63E2-A84A-8FD3-0A7F370F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03449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48FA-7B24-1849-B17F-BD5D4BE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74FF-58AE-094E-9075-13E2AB12A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02CFE-559A-AC47-84FC-DFF8007C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CD4C-F9C1-484E-B13D-00909ABD9317}" type="datetime1">
              <a:rPr lang="LID4096" smtClean="0"/>
              <a:t>04/21/2021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2D46F-4EFB-9246-ADCA-08262D14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1D98-1461-C04E-9B9E-1DF1586B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72835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CD89-05C9-B64C-9F00-7DFABC46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ECD6-5FFD-D844-A9E1-BBAA90B5F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BBF6D-0C69-984D-A0EA-0997A258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70A-EC46-4B3E-9163-1F68AFDFBF92}" type="datetime1">
              <a:rPr lang="LID4096" smtClean="0"/>
              <a:t>04/21/2021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82313-D958-F64A-AC0C-0DB5C2D6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68668-CA80-A34A-B09B-7E7A4ABA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7791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62BA-96A5-B94A-BBC2-E44AEDBF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B5FC9-B020-354C-B52C-9624CDDA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BFCA2-2671-4D42-BEA7-1028E5596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6F0A-ED17-9147-8B91-037B2404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256B9-092D-43D9-822B-063737110022}" type="datetime1">
              <a:rPr lang="LID4096" smtClean="0"/>
              <a:t>04/21/2021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2C02B-5A2A-9642-BCDB-B663E080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CDD81-1ABB-B445-843B-D883BB67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5294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63B5-CFAE-4F48-80D6-F8A4C3C0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23380-238C-5B4E-952E-F7EB1837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D2E84-34E2-8243-A152-CF34506F8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2E103-480C-6B4D-A6E8-6E5A0FF57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5F0AA-2E5D-404F-9491-4FD9F6104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EAECB-8359-5C4A-AB99-2E736B6D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5CCCB-4C5A-4B66-8836-84DFD59205A9}" type="datetime1">
              <a:rPr lang="LID4096" smtClean="0"/>
              <a:t>04/21/2021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6409CC-C14B-8442-A591-0A8C5C6F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8DBAA-6626-D14C-87A1-0F481EB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94793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D08D-F8BF-224A-BA2A-5BE2FAA9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27E90-DDC1-0843-845C-21359482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8B0D-D9A0-4436-A79B-58A876C5D6F5}" type="datetime1">
              <a:rPr lang="LID4096" smtClean="0"/>
              <a:t>04/21/2021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130A8-827C-854A-A6BA-C4CF6278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8104A-BB53-BD41-8327-2A072130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26058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839B1-704C-DD44-911B-B2EF7AA1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5F39-1103-4658-94F8-4D0A54A9053F}" type="datetime1">
              <a:rPr lang="LID4096" smtClean="0"/>
              <a:t>04/21/2021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7C8968-B067-BC4E-9474-8AA0A64C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2161-4652-9E42-8C37-CAF4B77B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59312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BCBB-B7F7-0E47-8E76-A499ECC6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D40AC-8A8B-6C4D-A2FC-214A085D0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BB43A-D0D6-1F4C-816E-86FDA96F8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A3D63-4875-A04D-A8DA-CD1C28F5C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E457-E9EC-4A96-83E9-E8000B820D7B}" type="datetime1">
              <a:rPr lang="LID4096" smtClean="0"/>
              <a:t>04/21/2021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BAEF6-6B36-FF4A-B0F8-E3722F61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A60AC-E80E-A647-8EF8-732C218E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7910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2E13-0656-774A-AB04-395281F7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A1070-7603-2A48-A651-CC18E0AF2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4AA45-DCF8-EE4E-8355-FBFC37F6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01BBF-D554-C54F-8C28-ADCFCDEC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D647-A972-4283-9150-9AF76B03ECA6}" type="datetime1">
              <a:rPr lang="LID4096" smtClean="0"/>
              <a:t>04/21/2021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FD454-1936-A547-A121-C9D45D94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C740B-C82B-4348-8B91-C114BDA6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0286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B5A8E-6B78-374A-911D-15A9F4ED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0732B-E67C-C648-BB04-90BA32355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35820-5D13-B141-9F95-86E17FDCD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C50B-73F9-428A-ABAC-49A76F88A734}" type="datetime1">
              <a:rPr lang="LID4096" smtClean="0"/>
              <a:t>04/21/2021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4D441-D0F4-CC40-9F29-A8F8AEFA4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05915-CD6F-0C4C-939F-EF0ECAAB5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E6B1F-7DCD-4440-BBCB-416FD948ED10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6653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iamollas@csd.auth.gr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hyperlink" Target="https://arxiv.org/pdf/1910.11099.pdf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hyperlink" Target="https://www.vice.com/en/article/evj9bm/adversarial-design-shirt-makes-you-invisible-to-ai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45.png"/><Relationship Id="rId5" Type="http://schemas.openxmlformats.org/officeDocument/2006/relationships/hyperlink" Target="https://www.propublica.org/article/facebook-enabled-advertisers-to-reach-jew-haters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60.pn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5.png"/><Relationship Id="rId1" Type="http://schemas.openxmlformats.org/officeDocument/2006/relationships/tags" Target="../tags/tag11.xml"/><Relationship Id="rId6" Type="http://schemas.openxmlformats.org/officeDocument/2006/relationships/image" Target="../media/image450.png"/><Relationship Id="rId11" Type="http://schemas.openxmlformats.org/officeDocument/2006/relationships/image" Target="../media/image50.svg"/><Relationship Id="rId5" Type="http://schemas.openxmlformats.org/officeDocument/2006/relationships/image" Target="../media/image46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2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hyperlink" Target="https://git.io/JOqk7" TargetMode="External"/><Relationship Id="rId4" Type="http://schemas.openxmlformats.org/officeDocument/2006/relationships/hyperlink" Target="https://git.io/JOqkQ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svg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34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svg"/><Relationship Id="rId4" Type="http://schemas.openxmlformats.org/officeDocument/2006/relationships/image" Target="../media/image17.jpe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3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29" Type="http://schemas.openxmlformats.org/officeDocument/2006/relationships/image" Target="../media/image41.svg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sv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1.svg"/><Relationship Id="rId14" Type="http://schemas.openxmlformats.org/officeDocument/2006/relationships/image" Target="../media/image26.svg"/><Relationship Id="rId22" Type="http://schemas.openxmlformats.org/officeDocument/2006/relationships/image" Target="../media/image34.svg"/><Relationship Id="rId27" Type="http://schemas.openxmlformats.org/officeDocument/2006/relationships/image" Target="../media/image39.png"/><Relationship Id="rId30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hyperlink" Target="https://link.springer.com/article/10.1007/s00521-019-04144-6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hyperlink" Target="https://twitter.com/DoraVargha/status/1373211762108076034?s=20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4A72D6-4C66-8D41-BA04-8A2D57066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AEF4F-3309-0D44-BE77-2B132088A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61" y="5154168"/>
            <a:ext cx="7559407" cy="801789"/>
          </a:xfrm>
        </p:spPr>
        <p:txBody>
          <a:bodyPr anchor="ctr">
            <a:normAutofit/>
          </a:bodyPr>
          <a:lstStyle/>
          <a:p>
            <a:pPr algn="l"/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Explainable A</a:t>
            </a:r>
            <a:r>
              <a:rPr lang="el-GR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Ι</a:t>
            </a:r>
            <a:r>
              <a:rPr lang="en-US" sz="4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Interpretable ML</a:t>
            </a:r>
            <a:endParaRPr lang="en-GR" sz="4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2EC177F6-2F14-344A-8447-DB90D23D1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935" y="4824617"/>
            <a:ext cx="3830595" cy="19152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3CF2B-F102-634E-B92B-CD3FB4C85D8F}"/>
              </a:ext>
            </a:extLst>
          </p:cNvPr>
          <p:cNvSpPr txBox="1"/>
          <p:nvPr/>
        </p:nvSpPr>
        <p:spPr>
          <a:xfrm>
            <a:off x="474021" y="5782266"/>
            <a:ext cx="755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Ioannis Mollas,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iamollas@csd.auth.gr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PhD Student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Supervisors: Nick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Bassiliades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Grigorios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Tsoumakas</a:t>
            </a:r>
            <a:endParaRPr lang="en-G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43D38E-D0C5-2740-A930-0DA88F74FE3A}"/>
              </a:ext>
            </a:extLst>
          </p:cNvPr>
          <p:cNvSpPr/>
          <p:nvPr/>
        </p:nvSpPr>
        <p:spPr>
          <a:xfrm>
            <a:off x="5097517" y="2507186"/>
            <a:ext cx="1996965" cy="19659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F7AA3-4112-4474-8E59-779A7DEB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2206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</a:t>
            </a:fld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55252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>
                <a:solidFill>
                  <a:prstClr val="white"/>
                </a:solidFill>
              </a:rPr>
              <a:t>“Inappropriate patient treatments by Watson AI”</a:t>
            </a:r>
            <a:endParaRPr lang="en-GR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bg1"/>
                </a:solidFill>
              </a:rPr>
              <a:t>“Trippy T-Shirt Makes You Invisible to AI”</a:t>
            </a:r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2E1985-E71D-5142-B0CD-6D0CA9827AE4}"/>
              </a:ext>
            </a:extLst>
          </p:cNvPr>
          <p:cNvSpPr/>
          <p:nvPr/>
        </p:nvSpPr>
        <p:spPr>
          <a:xfrm>
            <a:off x="7065818" y="4433453"/>
            <a:ext cx="1427018" cy="263238"/>
          </a:xfrm>
          <a:prstGeom prst="rect">
            <a:avLst/>
          </a:prstGeom>
          <a:solidFill>
            <a:srgbClr val="FFC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44" name="Picture 43" descr="A picture containing many, different, bunch, several&#10;&#10;Description automatically generated">
            <a:extLst>
              <a:ext uri="{FF2B5EF4-FFF2-40B4-BE49-F238E27FC236}">
                <a16:creationId xmlns:a16="http://schemas.microsoft.com/office/drawing/2014/main" id="{8419A0EF-F021-5A4F-AEB8-D25576CB5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263" y="1070265"/>
            <a:ext cx="6495473" cy="50395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56B5721-FDDB-ED49-B840-B013C0FE20DB}"/>
              </a:ext>
            </a:extLst>
          </p:cNvPr>
          <p:cNvSpPr txBox="1"/>
          <p:nvPr/>
        </p:nvSpPr>
        <p:spPr>
          <a:xfrm>
            <a:off x="712682" y="6145671"/>
            <a:ext cx="989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Source: </a:t>
            </a:r>
            <a:r>
              <a:rPr lang="en-GB" dirty="0">
                <a:hlinkClick r:id="rId6"/>
              </a:rPr>
              <a:t>https://www.vice.com/en/article/evj9bm/adversarial-design-shirt-makes-you-invisible-to-ai</a:t>
            </a:r>
            <a:r>
              <a:rPr lang="en-GB" dirty="0"/>
              <a:t> </a:t>
            </a:r>
            <a:endParaRPr lang="en-GR" dirty="0"/>
          </a:p>
          <a:p>
            <a:r>
              <a:rPr lang="en-GR" dirty="0"/>
              <a:t>Related Publication: </a:t>
            </a:r>
            <a:r>
              <a:rPr lang="en-GB" dirty="0">
                <a:hlinkClick r:id="rId7"/>
              </a:rPr>
              <a:t>https://arxiv.org/pdf/1910.11099.pdf</a:t>
            </a:r>
            <a:r>
              <a:rPr lang="en-GB" dirty="0"/>
              <a:t> </a:t>
            </a:r>
            <a:r>
              <a:rPr lang="en-GR" dirty="0"/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10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04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“Inappropriate patient treatments by Watson AI”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bg1"/>
                </a:solidFill>
              </a:rPr>
              <a:t>“Trippy T-Shirt Makes You Invisible to AI”</a:t>
            </a:r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“Google </a:t>
            </a:r>
            <a:r>
              <a:rPr lang="en-GB" dirty="0" err="1"/>
              <a:t>Allo</a:t>
            </a:r>
            <a:r>
              <a:rPr lang="en-GB" dirty="0"/>
              <a:t> suggested man in turban emoji as response to a gun emoji</a:t>
            </a:r>
            <a:r>
              <a:rPr lang="en-US" dirty="0"/>
              <a:t>”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11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91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“Inappropriate patient treatments by Watson AI”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bg1"/>
                </a:solidFill>
              </a:rPr>
              <a:t>“Trippy T-Shirt Makes You Invisible to AI”</a:t>
            </a:r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“Google </a:t>
            </a:r>
            <a:r>
              <a:rPr lang="en-GB" dirty="0" err="1"/>
              <a:t>Allo</a:t>
            </a:r>
            <a:r>
              <a:rPr lang="en-GB" dirty="0"/>
              <a:t> suggested man in turban emoji as response to a gun emoji</a:t>
            </a:r>
            <a:r>
              <a:rPr lang="en-US" dirty="0"/>
              <a:t>”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GB" dirty="0"/>
              <a:t>“Facebook Enabled Advertisers to Reach ‘Jew Haters’”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12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0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“Inappropriate patient treatments by Watson AI”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bg1"/>
                </a:solidFill>
              </a:rPr>
              <a:t>“Trippy T-Shirt Makes You Invisible to AI”</a:t>
            </a:r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“Google </a:t>
            </a:r>
            <a:r>
              <a:rPr lang="en-GB" dirty="0" err="1"/>
              <a:t>Allo</a:t>
            </a:r>
            <a:r>
              <a:rPr lang="en-GB" dirty="0"/>
              <a:t> suggested man in turban emoji as response to a gun emoji</a:t>
            </a:r>
            <a:r>
              <a:rPr lang="en-US" dirty="0"/>
              <a:t>”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GB" dirty="0"/>
              <a:t>“Facebook Enabled Advertisers to Reach ‘Jew Haters’”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A091A0-EDF6-D941-8A4B-287936141755}"/>
              </a:ext>
            </a:extLst>
          </p:cNvPr>
          <p:cNvSpPr txBox="1"/>
          <p:nvPr/>
        </p:nvSpPr>
        <p:spPr>
          <a:xfrm>
            <a:off x="695798" y="6286575"/>
            <a:ext cx="1025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5"/>
              </a:rPr>
              <a:t>https://www.propublica.org/article/facebook-enabled-advertisers-to-reach-jew-haters</a:t>
            </a:r>
            <a:r>
              <a:rPr lang="en-GB" dirty="0"/>
              <a:t> </a:t>
            </a:r>
            <a:endParaRPr lang="en-GR" dirty="0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1BD1B78D-E2E8-F34C-A25E-345A194E4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907" r="3648" b="7661"/>
          <a:stretch/>
        </p:blipFill>
        <p:spPr bwMode="auto">
          <a:xfrm>
            <a:off x="3834245" y="1042759"/>
            <a:ext cx="4523509" cy="513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F2C7C29-2AA8-354A-9853-C2E0F6F17845}"/>
              </a:ext>
            </a:extLst>
          </p:cNvPr>
          <p:cNvSpPr/>
          <p:nvPr/>
        </p:nvSpPr>
        <p:spPr>
          <a:xfrm>
            <a:off x="4003964" y="2549236"/>
            <a:ext cx="2092035" cy="879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13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84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CBC3C6-8936-EE49-91F5-8FB097795817}"/>
              </a:ext>
            </a:extLst>
          </p:cNvPr>
          <p:cNvSpPr/>
          <p:nvPr/>
        </p:nvSpPr>
        <p:spPr>
          <a:xfrm>
            <a:off x="478539" y="365127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AA7CCDC-0550-9142-B977-83AF7280F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D4D38-CB62-BF4E-A9EE-13AD83034DAE}"/>
              </a:ext>
            </a:extLst>
          </p:cNvPr>
          <p:cNvSpPr/>
          <p:nvPr/>
        </p:nvSpPr>
        <p:spPr>
          <a:xfrm>
            <a:off x="1979167" y="365126"/>
            <a:ext cx="30341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ea typeface="Helvetica Neue" panose="02000503000000020004" pitchFamily="2" charset="0"/>
                <a:cs typeface="Helvetica Neue" panose="02000503000000020004" pitchFamily="2" charset="0"/>
              </a:rPr>
              <a:t>Interpretable ML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 (</a:t>
            </a:r>
            <a:r>
              <a:rPr lang="en-US" b="1" dirty="0">
                <a:ea typeface="Helvetica Neue" panose="02000503000000020004" pitchFamily="2" charset="0"/>
                <a:cs typeface="Helvetica Neue" panose="02000503000000020004" pitchFamily="2" charset="0"/>
              </a:rPr>
              <a:t>IML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) refers to the ability of </a:t>
            </a:r>
            <a:r>
              <a:rPr lang="en-US" u="sng" dirty="0">
                <a:ea typeface="Helvetica Neue" panose="02000503000000020004" pitchFamily="2" charset="0"/>
                <a:cs typeface="Helvetica Neue" panose="02000503000000020004" pitchFamily="2" charset="0"/>
              </a:rPr>
              <a:t>machine learning models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 to justify their decisions in a way people understand.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E06FF-B093-F248-B669-E083D0DCB676}"/>
              </a:ext>
            </a:extLst>
          </p:cNvPr>
          <p:cNvSpPr/>
          <p:nvPr/>
        </p:nvSpPr>
        <p:spPr>
          <a:xfrm>
            <a:off x="478541" y="365126"/>
            <a:ext cx="1500626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F3B1B-9E4A-5948-BE13-FEE1BD57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40" y="365126"/>
            <a:ext cx="1500627" cy="1477328"/>
          </a:xfrm>
        </p:spPr>
        <p:txBody>
          <a:bodyPr>
            <a:normAutofit fontScale="90000"/>
          </a:bodyPr>
          <a:lstStyle/>
          <a:p>
            <a:pPr algn="ctr"/>
            <a:r>
              <a:rPr lang="en-GR" sz="2300" dirty="0">
                <a:solidFill>
                  <a:schemeClr val="bg1"/>
                </a:solidFill>
              </a:rPr>
              <a:t>What about</a:t>
            </a:r>
            <a:r>
              <a:rPr lang="en-GR" sz="1800" dirty="0">
                <a:solidFill>
                  <a:schemeClr val="bg1"/>
                </a:solidFill>
              </a:rPr>
              <a:t> </a:t>
            </a:r>
            <a:r>
              <a:rPr lang="en-GR" sz="5400" dirty="0">
                <a:solidFill>
                  <a:schemeClr val="bg1"/>
                </a:solidFill>
              </a:rPr>
              <a:t>IML</a:t>
            </a:r>
            <a:r>
              <a:rPr lang="el-GR" sz="5400" dirty="0">
                <a:solidFill>
                  <a:schemeClr val="bg1"/>
                </a:solidFill>
              </a:rPr>
              <a:t>?</a:t>
            </a:r>
            <a:endParaRPr lang="en-GR" sz="54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586AA14-EDA8-7446-B98C-8848DECCD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445" y="2612320"/>
            <a:ext cx="3226302" cy="22647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D55695-7E90-3549-A527-53FD42849BBE}"/>
              </a:ext>
            </a:extLst>
          </p:cNvPr>
          <p:cNvCxnSpPr>
            <a:cxnSpLocks/>
          </p:cNvCxnSpPr>
          <p:nvPr/>
        </p:nvCxnSpPr>
        <p:spPr>
          <a:xfrm flipH="1">
            <a:off x="956603" y="3267965"/>
            <a:ext cx="2184418" cy="150740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9131F25-6A9E-5443-A040-2766192A5259}"/>
              </a:ext>
            </a:extLst>
          </p:cNvPr>
          <p:cNvSpPr/>
          <p:nvPr/>
        </p:nvSpPr>
        <p:spPr>
          <a:xfrm>
            <a:off x="3075261" y="2639800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547CFF-7A8A-7B4F-AB51-F72ED09599B8}"/>
              </a:ext>
            </a:extLst>
          </p:cNvPr>
          <p:cNvSpPr/>
          <p:nvPr/>
        </p:nvSpPr>
        <p:spPr>
          <a:xfrm>
            <a:off x="2846020" y="3136709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06AFE-4B70-C44E-B1AA-71FB7F3CCCD6}"/>
              </a:ext>
            </a:extLst>
          </p:cNvPr>
          <p:cNvSpPr/>
          <p:nvPr/>
        </p:nvSpPr>
        <p:spPr>
          <a:xfrm>
            <a:off x="2555669" y="3573149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670E3A-CF7D-714E-B4BC-94F80F00DC3C}"/>
              </a:ext>
            </a:extLst>
          </p:cNvPr>
          <p:cNvSpPr/>
          <p:nvPr/>
        </p:nvSpPr>
        <p:spPr>
          <a:xfrm>
            <a:off x="2397067" y="3205084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0FF96D-3252-CD46-BFBB-2840E14D4AB3}"/>
              </a:ext>
            </a:extLst>
          </p:cNvPr>
          <p:cNvSpPr/>
          <p:nvPr/>
        </p:nvSpPr>
        <p:spPr>
          <a:xfrm>
            <a:off x="3177284" y="2941965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0DF29-AD1C-4249-8AFB-E48345051C47}"/>
              </a:ext>
            </a:extLst>
          </p:cNvPr>
          <p:cNvSpPr/>
          <p:nvPr/>
        </p:nvSpPr>
        <p:spPr>
          <a:xfrm>
            <a:off x="2071109" y="4069096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00A1E6-51C5-3249-BB4C-E16B7402CEF0}"/>
              </a:ext>
            </a:extLst>
          </p:cNvPr>
          <p:cNvSpPr/>
          <p:nvPr/>
        </p:nvSpPr>
        <p:spPr>
          <a:xfrm>
            <a:off x="2207925" y="3705064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CE6787-402B-BE40-B057-DCD15B1E9497}"/>
              </a:ext>
            </a:extLst>
          </p:cNvPr>
          <p:cNvSpPr/>
          <p:nvPr/>
        </p:nvSpPr>
        <p:spPr>
          <a:xfrm>
            <a:off x="1762464" y="3674769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FB3E99-A72A-C94D-941E-8AE38FDBCC03}"/>
              </a:ext>
            </a:extLst>
          </p:cNvPr>
          <p:cNvSpPr/>
          <p:nvPr/>
        </p:nvSpPr>
        <p:spPr>
          <a:xfrm>
            <a:off x="1546157" y="4069096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858C60-16C6-544C-82B5-2868265B138D}"/>
              </a:ext>
            </a:extLst>
          </p:cNvPr>
          <p:cNvSpPr/>
          <p:nvPr/>
        </p:nvSpPr>
        <p:spPr>
          <a:xfrm>
            <a:off x="1128441" y="3715292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ED9855-911C-B941-B9D7-F977358BE4DD}"/>
              </a:ext>
            </a:extLst>
          </p:cNvPr>
          <p:cNvSpPr/>
          <p:nvPr/>
        </p:nvSpPr>
        <p:spPr>
          <a:xfrm>
            <a:off x="996520" y="4647259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30514C-45D6-5644-918D-1430B9AE9752}"/>
              </a:ext>
            </a:extLst>
          </p:cNvPr>
          <p:cNvSpPr/>
          <p:nvPr/>
        </p:nvSpPr>
        <p:spPr>
          <a:xfrm>
            <a:off x="256597" y="4206069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1055FD-B389-934B-B29E-5D0A986E1CD7}"/>
              </a:ext>
            </a:extLst>
          </p:cNvPr>
          <p:cNvSpPr/>
          <p:nvPr/>
        </p:nvSpPr>
        <p:spPr>
          <a:xfrm>
            <a:off x="1527086" y="4547746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43BB72-DE69-6C4A-9F69-AB0CDCB41652}"/>
              </a:ext>
            </a:extLst>
          </p:cNvPr>
          <p:cNvSpPr/>
          <p:nvPr/>
        </p:nvSpPr>
        <p:spPr>
          <a:xfrm>
            <a:off x="3003557" y="3471367"/>
            <a:ext cx="235378" cy="23537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D81953-A040-584C-B202-B16E1C80840F}"/>
                  </a:ext>
                </a:extLst>
              </p:cNvPr>
              <p:cNvSpPr txBox="1"/>
              <p:nvPr/>
            </p:nvSpPr>
            <p:spPr>
              <a:xfrm>
                <a:off x="152960" y="4978774"/>
                <a:ext cx="3740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R" sz="1600" dirty="0"/>
                  <a:t>Regression Model: </a:t>
                </a:r>
                <a14:m>
                  <m:oMath xmlns:m="http://schemas.openxmlformats.org/officeDocument/2006/math">
                    <m:r>
                      <a:rPr lang="en-GR" sz="16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R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R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R" sz="16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R" sz="1600" i="1" baseline="-250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R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R" sz="1600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𝑏𝑖𝑎𝑠</m:t>
                    </m:r>
                  </m:oMath>
                </a14:m>
                <a:endParaRPr lang="en-GR" sz="1600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D81953-A040-584C-B202-B16E1C8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60" y="4978774"/>
                <a:ext cx="3740168" cy="338554"/>
              </a:xfrm>
              <a:prstGeom prst="rect">
                <a:avLst/>
              </a:prstGeom>
              <a:blipFill>
                <a:blip r:embed="rId6"/>
                <a:stretch>
                  <a:fillRect l="-1017" t="-7407" b="-22222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1AAF6-650C-BA49-ADED-69DDD8EAED88}"/>
                  </a:ext>
                </a:extLst>
              </p:cNvPr>
              <p:cNvSpPr txBox="1"/>
              <p:nvPr/>
            </p:nvSpPr>
            <p:spPr>
              <a:xfrm>
                <a:off x="3979912" y="4978773"/>
                <a:ext cx="4546944" cy="51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R" sz="1600" dirty="0"/>
                  <a:t>Decision Tree: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1" i="1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1200" b="1" i="1" baseline="-25000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1200" b="1" i="1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sz="1200" b="1" i="1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200" b="1" i="1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GB" sz="1200" b="1" i="1" dirty="0" smtClean="0">
                        <a:solidFill>
                          <a:srgbClr val="56C1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𝑎𝑛𝑑</m:t>
                    </m:r>
                  </m:oMath>
                </a14:m>
                <a:endParaRPr lang="el-GR" sz="12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1" i="1" dirty="0" smtClean="0">
                          <a:solidFill>
                            <a:srgbClr val="F18E85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GB" sz="1200" b="1" i="1" baseline="-25000" dirty="0" smtClean="0">
                          <a:solidFill>
                            <a:srgbClr val="F18E85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1200" b="1" i="1" dirty="0" smtClean="0">
                          <a:solidFill>
                            <a:srgbClr val="F18E85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1200" b="1" i="1" dirty="0" smtClean="0">
                          <a:solidFill>
                            <a:srgbClr val="F18E8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solidFill>
                            <a:srgbClr val="F18E8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200" b="1" i="1" dirty="0" smtClean="0">
                          <a:solidFill>
                            <a:srgbClr val="F18E85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i="1" dirty="0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GB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i="1" dirty="0" smtClean="0">
                          <a:latin typeface="Cambria Math" panose="02040503050406030204" pitchFamily="18" charset="0"/>
                        </a:rPr>
                        <m:t>𝐷𝑒𝑐𝑖𝑠𝑖𝑜𝑛</m:t>
                      </m:r>
                      <m:r>
                        <a:rPr lang="en-GB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i="1" dirty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R" sz="12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1AAF6-650C-BA49-ADED-69DDD8EAE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12" y="4978773"/>
                <a:ext cx="4546944" cy="518988"/>
              </a:xfrm>
              <a:prstGeom prst="rect">
                <a:avLst/>
              </a:prstGeom>
              <a:blipFill>
                <a:blip r:embed="rId7"/>
                <a:stretch>
                  <a:fillRect l="-557" t="-4878" b="-7317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04A0742-83CC-6D4D-9F83-DC78949FC1F2}"/>
              </a:ext>
            </a:extLst>
          </p:cNvPr>
          <p:cNvGrpSpPr/>
          <p:nvPr/>
        </p:nvGrpSpPr>
        <p:grpSpPr>
          <a:xfrm>
            <a:off x="7403959" y="2639800"/>
            <a:ext cx="2084982" cy="2253966"/>
            <a:chOff x="7403958" y="2316963"/>
            <a:chExt cx="2383615" cy="2576803"/>
          </a:xfrm>
        </p:grpSpPr>
        <p:pic>
          <p:nvPicPr>
            <p:cNvPr id="82" name="Graphic 81" descr="Fir tree">
              <a:extLst>
                <a:ext uri="{FF2B5EF4-FFF2-40B4-BE49-F238E27FC236}">
                  <a16:creationId xmlns:a16="http://schemas.microsoft.com/office/drawing/2014/main" id="{EC304E2D-0C9E-D34F-9E96-AC50F296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77250" y="2316963"/>
              <a:ext cx="1008043" cy="1008043"/>
            </a:xfrm>
            <a:prstGeom prst="rect">
              <a:avLst/>
            </a:prstGeom>
          </p:spPr>
        </p:pic>
        <p:pic>
          <p:nvPicPr>
            <p:cNvPr id="83" name="Graphic 82" descr="Fir tree">
              <a:extLst>
                <a:ext uri="{FF2B5EF4-FFF2-40B4-BE49-F238E27FC236}">
                  <a16:creationId xmlns:a16="http://schemas.microsoft.com/office/drawing/2014/main" id="{DA058AE0-FCB9-0547-B329-8E607A6A6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60405" y="2420611"/>
              <a:ext cx="1008043" cy="1008043"/>
            </a:xfrm>
            <a:prstGeom prst="rect">
              <a:avLst/>
            </a:prstGeom>
          </p:spPr>
        </p:pic>
        <p:pic>
          <p:nvPicPr>
            <p:cNvPr id="84" name="Graphic 83" descr="Fir tree">
              <a:extLst>
                <a:ext uri="{FF2B5EF4-FFF2-40B4-BE49-F238E27FC236}">
                  <a16:creationId xmlns:a16="http://schemas.microsoft.com/office/drawing/2014/main" id="{B06B0224-D2A9-AC43-9E40-DCED91469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67853" y="2443882"/>
              <a:ext cx="1008043" cy="1008043"/>
            </a:xfrm>
            <a:prstGeom prst="rect">
              <a:avLst/>
            </a:prstGeom>
          </p:spPr>
        </p:pic>
        <p:pic>
          <p:nvPicPr>
            <p:cNvPr id="85" name="Graphic 84" descr="Fir tree">
              <a:extLst>
                <a:ext uri="{FF2B5EF4-FFF2-40B4-BE49-F238E27FC236}">
                  <a16:creationId xmlns:a16="http://schemas.microsoft.com/office/drawing/2014/main" id="{4D4D751E-CCC0-FC4E-B267-03E8CA95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887" y="2844255"/>
              <a:ext cx="1008043" cy="1008043"/>
            </a:xfrm>
            <a:prstGeom prst="rect">
              <a:avLst/>
            </a:prstGeom>
          </p:spPr>
        </p:pic>
        <p:pic>
          <p:nvPicPr>
            <p:cNvPr id="86" name="Graphic 85" descr="Fir tree">
              <a:extLst>
                <a:ext uri="{FF2B5EF4-FFF2-40B4-BE49-F238E27FC236}">
                  <a16:creationId xmlns:a16="http://schemas.microsoft.com/office/drawing/2014/main" id="{E82B68EB-5A97-EE4B-B988-BB830D345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61668" y="2703150"/>
              <a:ext cx="1008043" cy="1008043"/>
            </a:xfrm>
            <a:prstGeom prst="rect">
              <a:avLst/>
            </a:prstGeom>
          </p:spPr>
        </p:pic>
        <p:pic>
          <p:nvPicPr>
            <p:cNvPr id="87" name="Graphic 86" descr="Fir tree">
              <a:extLst>
                <a:ext uri="{FF2B5EF4-FFF2-40B4-BE49-F238E27FC236}">
                  <a16:creationId xmlns:a16="http://schemas.microsoft.com/office/drawing/2014/main" id="{8DDB4D1F-7375-294C-880D-A9FB8F2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03958" y="3126794"/>
              <a:ext cx="1008043" cy="1008043"/>
            </a:xfrm>
            <a:prstGeom prst="rect">
              <a:avLst/>
            </a:prstGeom>
          </p:spPr>
        </p:pic>
        <p:pic>
          <p:nvPicPr>
            <p:cNvPr id="88" name="Graphic 87" descr="Fir tree">
              <a:extLst>
                <a:ext uri="{FF2B5EF4-FFF2-40B4-BE49-F238E27FC236}">
                  <a16:creationId xmlns:a16="http://schemas.microsoft.com/office/drawing/2014/main" id="{35F27E61-1B0E-2C49-BC65-8AB7CC7A5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79530" y="3147668"/>
              <a:ext cx="1008043" cy="1008043"/>
            </a:xfrm>
            <a:prstGeom prst="rect">
              <a:avLst/>
            </a:prstGeom>
          </p:spPr>
        </p:pic>
        <p:pic>
          <p:nvPicPr>
            <p:cNvPr id="89" name="Graphic 88" descr="Fir tree">
              <a:extLst>
                <a:ext uri="{FF2B5EF4-FFF2-40B4-BE49-F238E27FC236}">
                  <a16:creationId xmlns:a16="http://schemas.microsoft.com/office/drawing/2014/main" id="{41AFDC31-EAA4-9D42-9AA6-685A136C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23540" y="3593030"/>
              <a:ext cx="1008043" cy="1008043"/>
            </a:xfrm>
            <a:prstGeom prst="rect">
              <a:avLst/>
            </a:prstGeom>
          </p:spPr>
        </p:pic>
        <p:pic>
          <p:nvPicPr>
            <p:cNvPr id="90" name="Graphic 89" descr="Fir tree">
              <a:extLst>
                <a:ext uri="{FF2B5EF4-FFF2-40B4-BE49-F238E27FC236}">
                  <a16:creationId xmlns:a16="http://schemas.microsoft.com/office/drawing/2014/main" id="{79D22354-832B-1A43-BD63-669E6F85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032524" y="3273713"/>
              <a:ext cx="1008043" cy="1008043"/>
            </a:xfrm>
            <a:prstGeom prst="rect">
              <a:avLst/>
            </a:prstGeom>
          </p:spPr>
        </p:pic>
        <p:pic>
          <p:nvPicPr>
            <p:cNvPr id="91" name="Graphic 90" descr="Fir tree">
              <a:extLst>
                <a:ext uri="{FF2B5EF4-FFF2-40B4-BE49-F238E27FC236}">
                  <a16:creationId xmlns:a16="http://schemas.microsoft.com/office/drawing/2014/main" id="{0BFC8888-FB4C-EC49-AF03-DDA76A849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425632" y="3489546"/>
              <a:ext cx="1008043" cy="1008043"/>
            </a:xfrm>
            <a:prstGeom prst="rect">
              <a:avLst/>
            </a:prstGeom>
          </p:spPr>
        </p:pic>
        <p:pic>
          <p:nvPicPr>
            <p:cNvPr id="92" name="Graphic 91" descr="Fir tree">
              <a:extLst>
                <a:ext uri="{FF2B5EF4-FFF2-40B4-BE49-F238E27FC236}">
                  <a16:creationId xmlns:a16="http://schemas.microsoft.com/office/drawing/2014/main" id="{35F378F9-D114-E844-88B2-22207263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96264" y="3885723"/>
              <a:ext cx="1008043" cy="1008043"/>
            </a:xfrm>
            <a:prstGeom prst="rect">
              <a:avLst/>
            </a:prstGeom>
          </p:spPr>
        </p:pic>
        <p:pic>
          <p:nvPicPr>
            <p:cNvPr id="93" name="Graphic 92" descr="Fir tree">
              <a:extLst>
                <a:ext uri="{FF2B5EF4-FFF2-40B4-BE49-F238E27FC236}">
                  <a16:creationId xmlns:a16="http://schemas.microsoft.com/office/drawing/2014/main" id="{70841A6C-B892-FC41-9077-C92F4B70E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79530" y="3663172"/>
              <a:ext cx="1008043" cy="1008043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5F5BBC00-64EA-5C4A-B93F-1322EB3D1B99}"/>
              </a:ext>
            </a:extLst>
          </p:cNvPr>
          <p:cNvSpPr txBox="1"/>
          <p:nvPr/>
        </p:nvSpPr>
        <p:spPr>
          <a:xfrm>
            <a:off x="7667089" y="4995467"/>
            <a:ext cx="179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dirty="0"/>
              <a:t>Random Forests</a:t>
            </a:r>
            <a:r>
              <a:rPr lang="el-GR" sz="1600" dirty="0"/>
              <a:t>: ?</a:t>
            </a:r>
            <a:endParaRPr lang="en-GR" sz="16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2CA47A-D53F-5E4F-ACBD-DD217FC7A217}"/>
              </a:ext>
            </a:extLst>
          </p:cNvPr>
          <p:cNvGrpSpPr/>
          <p:nvPr/>
        </p:nvGrpSpPr>
        <p:grpSpPr>
          <a:xfrm rot="5400000">
            <a:off x="9747172" y="2815118"/>
            <a:ext cx="2400721" cy="1881751"/>
            <a:chOff x="835506" y="352049"/>
            <a:chExt cx="6820860" cy="534637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822D9F-D909-2B4E-BEF9-E494F3DF8C21}"/>
                </a:ext>
              </a:extLst>
            </p:cNvPr>
            <p:cNvSpPr/>
            <p:nvPr/>
          </p:nvSpPr>
          <p:spPr>
            <a:xfrm>
              <a:off x="835506" y="352049"/>
              <a:ext cx="852616" cy="85261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2AB202C-778F-5F49-9267-70CF24B54F0F}"/>
                </a:ext>
              </a:extLst>
            </p:cNvPr>
            <p:cNvSpPr/>
            <p:nvPr/>
          </p:nvSpPr>
          <p:spPr>
            <a:xfrm>
              <a:off x="835506" y="1444937"/>
              <a:ext cx="852616" cy="85261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B1C5635-71D9-C24B-88DF-5F13DDD8BB9A}"/>
                </a:ext>
              </a:extLst>
            </p:cNvPr>
            <p:cNvSpPr/>
            <p:nvPr/>
          </p:nvSpPr>
          <p:spPr>
            <a:xfrm>
              <a:off x="835506" y="2548335"/>
              <a:ext cx="852616" cy="85261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94EACF9-EA2E-5348-8B69-330291B86919}"/>
                </a:ext>
              </a:extLst>
            </p:cNvPr>
            <p:cNvSpPr/>
            <p:nvPr/>
          </p:nvSpPr>
          <p:spPr>
            <a:xfrm>
              <a:off x="835506" y="3609687"/>
              <a:ext cx="852616" cy="85261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7B6A2EB-9CAC-B542-BDEA-27C82A79E850}"/>
                </a:ext>
              </a:extLst>
            </p:cNvPr>
            <p:cNvSpPr/>
            <p:nvPr/>
          </p:nvSpPr>
          <p:spPr>
            <a:xfrm>
              <a:off x="835506" y="4845809"/>
              <a:ext cx="852616" cy="85261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FF085AD-51A7-1342-8EAA-835B257EB5DA}"/>
                </a:ext>
              </a:extLst>
            </p:cNvPr>
            <p:cNvSpPr/>
            <p:nvPr/>
          </p:nvSpPr>
          <p:spPr>
            <a:xfrm>
              <a:off x="3030069" y="635123"/>
              <a:ext cx="852616" cy="85261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4EC9140-2853-D34F-B861-03935E3D965A}"/>
                </a:ext>
              </a:extLst>
            </p:cNvPr>
            <p:cNvSpPr/>
            <p:nvPr/>
          </p:nvSpPr>
          <p:spPr>
            <a:xfrm>
              <a:off x="3030069" y="1615574"/>
              <a:ext cx="852616" cy="85261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CA10081-5052-D44B-AB3B-B47DA7A3D914}"/>
                </a:ext>
              </a:extLst>
            </p:cNvPr>
            <p:cNvSpPr/>
            <p:nvPr/>
          </p:nvSpPr>
          <p:spPr>
            <a:xfrm>
              <a:off x="3030069" y="2652703"/>
              <a:ext cx="852616" cy="852616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91BFFFA-A161-7C4C-842D-6F4A85B04383}"/>
                </a:ext>
              </a:extLst>
            </p:cNvPr>
            <p:cNvSpPr/>
            <p:nvPr/>
          </p:nvSpPr>
          <p:spPr>
            <a:xfrm>
              <a:off x="4937743" y="1076068"/>
              <a:ext cx="852616" cy="85261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65297CB-492A-1D46-9577-242F761DAAC3}"/>
                </a:ext>
              </a:extLst>
            </p:cNvPr>
            <p:cNvSpPr/>
            <p:nvPr/>
          </p:nvSpPr>
          <p:spPr>
            <a:xfrm>
              <a:off x="4961944" y="2081954"/>
              <a:ext cx="852616" cy="85261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5825680-4D8F-E241-96A0-821415EF9FDC}"/>
                </a:ext>
              </a:extLst>
            </p:cNvPr>
            <p:cNvSpPr/>
            <p:nvPr/>
          </p:nvSpPr>
          <p:spPr>
            <a:xfrm>
              <a:off x="6803750" y="1591729"/>
              <a:ext cx="852616" cy="85261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F2F9B2B-3AB8-8E42-B8C5-2BF65AC5A6C3}"/>
                </a:ext>
              </a:extLst>
            </p:cNvPr>
            <p:cNvSpPr/>
            <p:nvPr/>
          </p:nvSpPr>
          <p:spPr>
            <a:xfrm>
              <a:off x="3030069" y="4845809"/>
              <a:ext cx="852616" cy="85261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0F344EA-728D-B44F-AE76-3E362DFFAF48}"/>
                </a:ext>
              </a:extLst>
            </p:cNvPr>
            <p:cNvSpPr/>
            <p:nvPr/>
          </p:nvSpPr>
          <p:spPr>
            <a:xfrm>
              <a:off x="4937743" y="4845809"/>
              <a:ext cx="852616" cy="852616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0E71645-CFB5-874D-A49A-CFCB884C84EF}"/>
                </a:ext>
              </a:extLst>
            </p:cNvPr>
            <p:cNvCxnSpPr>
              <a:stCxn id="97" idx="6"/>
              <a:endCxn id="102" idx="2"/>
            </p:cNvCxnSpPr>
            <p:nvPr/>
          </p:nvCxnSpPr>
          <p:spPr>
            <a:xfrm>
              <a:off x="1688122" y="778357"/>
              <a:ext cx="1341947" cy="2830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2256A6B-4946-F040-819C-B6B11FCDA06A}"/>
                </a:ext>
              </a:extLst>
            </p:cNvPr>
            <p:cNvCxnSpPr>
              <a:stCxn id="97" idx="6"/>
              <a:endCxn id="103" idx="2"/>
            </p:cNvCxnSpPr>
            <p:nvPr/>
          </p:nvCxnSpPr>
          <p:spPr>
            <a:xfrm>
              <a:off x="1688122" y="778357"/>
              <a:ext cx="1341947" cy="1263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053C934-DEA7-5647-A561-F486DD690746}"/>
                </a:ext>
              </a:extLst>
            </p:cNvPr>
            <p:cNvCxnSpPr>
              <a:stCxn id="97" idx="6"/>
              <a:endCxn id="104" idx="2"/>
            </p:cNvCxnSpPr>
            <p:nvPr/>
          </p:nvCxnSpPr>
          <p:spPr>
            <a:xfrm>
              <a:off x="1688122" y="778357"/>
              <a:ext cx="1341947" cy="23006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2FB3095-6700-2B41-9ADF-35C0143C4CCB}"/>
                </a:ext>
              </a:extLst>
            </p:cNvPr>
            <p:cNvCxnSpPr>
              <a:stCxn id="98" idx="6"/>
              <a:endCxn id="102" idx="2"/>
            </p:cNvCxnSpPr>
            <p:nvPr/>
          </p:nvCxnSpPr>
          <p:spPr>
            <a:xfrm flipV="1">
              <a:off x="1688122" y="1061431"/>
              <a:ext cx="1341947" cy="809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E39851CB-022A-B247-84DF-CA5DE2D33392}"/>
                </a:ext>
              </a:extLst>
            </p:cNvPr>
            <p:cNvCxnSpPr>
              <a:stCxn id="98" idx="6"/>
              <a:endCxn id="103" idx="2"/>
            </p:cNvCxnSpPr>
            <p:nvPr/>
          </p:nvCxnSpPr>
          <p:spPr>
            <a:xfrm>
              <a:off x="1688122" y="1871245"/>
              <a:ext cx="1341947" cy="1706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BFFCCDF-BEC4-5643-BF14-E5101CC2AF4A}"/>
                </a:ext>
              </a:extLst>
            </p:cNvPr>
            <p:cNvCxnSpPr>
              <a:stCxn id="98" idx="6"/>
              <a:endCxn id="104" idx="2"/>
            </p:cNvCxnSpPr>
            <p:nvPr/>
          </p:nvCxnSpPr>
          <p:spPr>
            <a:xfrm>
              <a:off x="1688122" y="1871245"/>
              <a:ext cx="1341947" cy="1207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3540491-3D2C-FF47-B1E1-6900B31D3D1B}"/>
                </a:ext>
              </a:extLst>
            </p:cNvPr>
            <p:cNvCxnSpPr>
              <a:stCxn id="99" idx="6"/>
              <a:endCxn id="102" idx="2"/>
            </p:cNvCxnSpPr>
            <p:nvPr/>
          </p:nvCxnSpPr>
          <p:spPr>
            <a:xfrm flipV="1">
              <a:off x="1688122" y="1061431"/>
              <a:ext cx="1341947" cy="19132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DF0060C-678A-654F-946D-6EFE0543FFB9}"/>
                </a:ext>
              </a:extLst>
            </p:cNvPr>
            <p:cNvCxnSpPr>
              <a:cxnSpLocks/>
              <a:stCxn id="99" idx="6"/>
              <a:endCxn id="103" idx="2"/>
            </p:cNvCxnSpPr>
            <p:nvPr/>
          </p:nvCxnSpPr>
          <p:spPr>
            <a:xfrm flipV="1">
              <a:off x="1688122" y="2041882"/>
              <a:ext cx="1341947" cy="9327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5F4E563-43E4-EE4F-9F07-69C795C28327}"/>
                </a:ext>
              </a:extLst>
            </p:cNvPr>
            <p:cNvCxnSpPr>
              <a:stCxn id="99" idx="6"/>
              <a:endCxn id="104" idx="2"/>
            </p:cNvCxnSpPr>
            <p:nvPr/>
          </p:nvCxnSpPr>
          <p:spPr>
            <a:xfrm>
              <a:off x="1688122" y="2974643"/>
              <a:ext cx="1341947" cy="1043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BD84A1E-9F8A-1243-86BE-E77C1B8940BE}"/>
                </a:ext>
              </a:extLst>
            </p:cNvPr>
            <p:cNvCxnSpPr>
              <a:stCxn id="100" idx="6"/>
              <a:endCxn id="104" idx="2"/>
            </p:cNvCxnSpPr>
            <p:nvPr/>
          </p:nvCxnSpPr>
          <p:spPr>
            <a:xfrm flipV="1">
              <a:off x="1688122" y="3079011"/>
              <a:ext cx="1341947" cy="9569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9D6E413-75BE-9149-A4C1-B7167411B4D1}"/>
                </a:ext>
              </a:extLst>
            </p:cNvPr>
            <p:cNvCxnSpPr>
              <a:stCxn id="100" idx="6"/>
              <a:endCxn id="103" idx="2"/>
            </p:cNvCxnSpPr>
            <p:nvPr/>
          </p:nvCxnSpPr>
          <p:spPr>
            <a:xfrm flipV="1">
              <a:off x="1688122" y="2041882"/>
              <a:ext cx="1341947" cy="19941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F56BABB-8171-554A-95EE-E7C8C810F9D7}"/>
                </a:ext>
              </a:extLst>
            </p:cNvPr>
            <p:cNvCxnSpPr>
              <a:stCxn id="100" idx="6"/>
              <a:endCxn id="102" idx="2"/>
            </p:cNvCxnSpPr>
            <p:nvPr/>
          </p:nvCxnSpPr>
          <p:spPr>
            <a:xfrm flipV="1">
              <a:off x="1688122" y="1061431"/>
              <a:ext cx="1341947" cy="29745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5A17E38-A1D9-8540-82CC-DC0118B21CC8}"/>
                </a:ext>
              </a:extLst>
            </p:cNvPr>
            <p:cNvCxnSpPr>
              <a:stCxn id="101" idx="6"/>
              <a:endCxn id="104" idx="2"/>
            </p:cNvCxnSpPr>
            <p:nvPr/>
          </p:nvCxnSpPr>
          <p:spPr>
            <a:xfrm flipV="1">
              <a:off x="1688122" y="3079011"/>
              <a:ext cx="1341947" cy="21931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540FC85-5A67-A944-BF11-54692EA75548}"/>
                </a:ext>
              </a:extLst>
            </p:cNvPr>
            <p:cNvCxnSpPr>
              <a:stCxn id="101" idx="6"/>
              <a:endCxn id="103" idx="2"/>
            </p:cNvCxnSpPr>
            <p:nvPr/>
          </p:nvCxnSpPr>
          <p:spPr>
            <a:xfrm flipV="1">
              <a:off x="1688122" y="2041882"/>
              <a:ext cx="1341947" cy="32302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3B2621C-57AF-5B4F-9708-9EEE8C7CF83C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>
            <a:xfrm flipV="1">
              <a:off x="1688122" y="1061431"/>
              <a:ext cx="1341947" cy="42106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B28F3D9-273C-4A46-8306-0D877C0FB921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3882685" y="1061431"/>
              <a:ext cx="1055058" cy="4409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0CE9652-CFC1-204F-BB67-D8DABEA7C54F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3882685" y="1061431"/>
              <a:ext cx="1079259" cy="14468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25C7349-AA77-B74B-9FD0-35A427C904D1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 flipV="1">
              <a:off x="3882685" y="1502376"/>
              <a:ext cx="1055058" cy="5395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FADA2BED-A1CA-7D4D-8405-86145FBC52E6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>
              <a:off x="3882685" y="2041882"/>
              <a:ext cx="1079259" cy="4663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CD13C446-4361-D047-8209-FABDFEAF0C7C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3882685" y="2508262"/>
              <a:ext cx="1079259" cy="5707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95977B6-D1AB-DF4E-B2CD-0C9FD916A3D8}"/>
                </a:ext>
              </a:extLst>
            </p:cNvPr>
            <p:cNvCxnSpPr>
              <a:stCxn id="104" idx="6"/>
              <a:endCxn id="105" idx="2"/>
            </p:cNvCxnSpPr>
            <p:nvPr/>
          </p:nvCxnSpPr>
          <p:spPr>
            <a:xfrm flipV="1">
              <a:off x="3882685" y="1502376"/>
              <a:ext cx="1055058" cy="15766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CEE1B20-2229-8043-8E34-BC0EEDC4DAAA}"/>
                </a:ext>
              </a:extLst>
            </p:cNvPr>
            <p:cNvCxnSpPr>
              <a:stCxn id="108" idx="6"/>
              <a:endCxn id="106" idx="2"/>
            </p:cNvCxnSpPr>
            <p:nvPr/>
          </p:nvCxnSpPr>
          <p:spPr>
            <a:xfrm flipV="1">
              <a:off x="3882685" y="2508262"/>
              <a:ext cx="1079259" cy="27638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4663DDD-E4D5-714E-ABE9-CD4BFAF6285C}"/>
                </a:ext>
              </a:extLst>
            </p:cNvPr>
            <p:cNvCxnSpPr>
              <a:stCxn id="108" idx="6"/>
              <a:endCxn id="105" idx="2"/>
            </p:cNvCxnSpPr>
            <p:nvPr/>
          </p:nvCxnSpPr>
          <p:spPr>
            <a:xfrm flipV="1">
              <a:off x="3882685" y="1502376"/>
              <a:ext cx="1055058" cy="37697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D229C06-5EF3-934B-B91E-E1D286784F94}"/>
                </a:ext>
              </a:extLst>
            </p:cNvPr>
            <p:cNvCxnSpPr>
              <a:stCxn id="105" idx="6"/>
              <a:endCxn id="107" idx="2"/>
            </p:cNvCxnSpPr>
            <p:nvPr/>
          </p:nvCxnSpPr>
          <p:spPr>
            <a:xfrm>
              <a:off x="5790359" y="1502376"/>
              <a:ext cx="1013391" cy="5156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E3FFF6E-5A6F-0148-8F6E-9802CE33F9CF}"/>
                </a:ext>
              </a:extLst>
            </p:cNvPr>
            <p:cNvCxnSpPr>
              <a:stCxn id="106" idx="6"/>
              <a:endCxn id="107" idx="2"/>
            </p:cNvCxnSpPr>
            <p:nvPr/>
          </p:nvCxnSpPr>
          <p:spPr>
            <a:xfrm flipV="1">
              <a:off x="5814560" y="2018037"/>
              <a:ext cx="989190" cy="4902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2679E0E-786B-684C-B5F6-3526169D0120}"/>
                </a:ext>
              </a:extLst>
            </p:cNvPr>
            <p:cNvCxnSpPr>
              <a:stCxn id="109" idx="6"/>
              <a:endCxn id="107" idx="2"/>
            </p:cNvCxnSpPr>
            <p:nvPr/>
          </p:nvCxnSpPr>
          <p:spPr>
            <a:xfrm flipV="1">
              <a:off x="5790359" y="2018037"/>
              <a:ext cx="1013391" cy="32540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25E88DE-D955-1544-A485-B2E73448F885}"/>
              </a:ext>
            </a:extLst>
          </p:cNvPr>
          <p:cNvSpPr txBox="1"/>
          <p:nvPr/>
        </p:nvSpPr>
        <p:spPr>
          <a:xfrm>
            <a:off x="10018679" y="4993342"/>
            <a:ext cx="1893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dirty="0"/>
              <a:t>Neural Network</a:t>
            </a:r>
            <a:r>
              <a:rPr lang="el-GR" sz="1600" dirty="0"/>
              <a:t>: ?</a:t>
            </a:r>
            <a:endParaRPr lang="en-GR" sz="16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F7B4A24-C4C1-F04E-98BA-D96A5BD759A6}"/>
              </a:ext>
            </a:extLst>
          </p:cNvPr>
          <p:cNvSpPr txBox="1"/>
          <p:nvPr/>
        </p:nvSpPr>
        <p:spPr>
          <a:xfrm>
            <a:off x="5968197" y="780624"/>
            <a:ext cx="375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Few machine learning model, which are either </a:t>
            </a:r>
            <a:r>
              <a:rPr lang="en-US" b="1" i="1" dirty="0"/>
              <a:t>transparent</a:t>
            </a:r>
            <a:r>
              <a:rPr lang="en-US" i="1" dirty="0"/>
              <a:t> or </a:t>
            </a:r>
            <a:r>
              <a:rPr lang="en-US" b="1" i="1" dirty="0"/>
              <a:t>black boxes</a:t>
            </a:r>
            <a:endParaRPr lang="en-GR" b="1" i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5BF1666-BFBB-B143-AD4D-3164F9003C6C}"/>
              </a:ext>
            </a:extLst>
          </p:cNvPr>
          <p:cNvSpPr/>
          <p:nvPr/>
        </p:nvSpPr>
        <p:spPr>
          <a:xfrm>
            <a:off x="7059292" y="7203424"/>
            <a:ext cx="1831391" cy="18029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3D19A21-5423-4943-88DE-F1717E887545}"/>
              </a:ext>
            </a:extLst>
          </p:cNvPr>
          <p:cNvSpPr/>
          <p:nvPr/>
        </p:nvSpPr>
        <p:spPr>
          <a:xfrm>
            <a:off x="-724522" y="6677874"/>
            <a:ext cx="544414" cy="53596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0B105-F01B-4E84-8C80-11A8D4F63D1D}"/>
              </a:ext>
            </a:extLst>
          </p:cNvPr>
          <p:cNvSpPr txBox="1"/>
          <p:nvPr/>
        </p:nvSpPr>
        <p:spPr>
          <a:xfrm>
            <a:off x="856676" y="5540536"/>
            <a:ext cx="204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#transparentModel</a:t>
            </a:r>
            <a:endParaRPr lang="el-GR" sz="1400" i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A263F8-FCD8-4349-8F44-045B09DD9CE4}"/>
              </a:ext>
            </a:extLst>
          </p:cNvPr>
          <p:cNvSpPr txBox="1"/>
          <p:nvPr/>
        </p:nvSpPr>
        <p:spPr>
          <a:xfrm>
            <a:off x="4408119" y="5540536"/>
            <a:ext cx="204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#transparentModel</a:t>
            </a:r>
            <a:endParaRPr lang="el-GR" sz="1400" i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FED550-F03A-45B2-BEC6-E9F35812D064}"/>
              </a:ext>
            </a:extLst>
          </p:cNvPr>
          <p:cNvSpPr txBox="1"/>
          <p:nvPr/>
        </p:nvSpPr>
        <p:spPr>
          <a:xfrm>
            <a:off x="7486029" y="5541579"/>
            <a:ext cx="204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#blackBoxModel</a:t>
            </a:r>
            <a:endParaRPr lang="el-GR" sz="1400" i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49EF92-DB37-433E-9009-D66D91B8D5BA}"/>
              </a:ext>
            </a:extLst>
          </p:cNvPr>
          <p:cNvSpPr txBox="1"/>
          <p:nvPr/>
        </p:nvSpPr>
        <p:spPr>
          <a:xfrm>
            <a:off x="9913385" y="5540090"/>
            <a:ext cx="204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#blackBoxModel</a:t>
            </a:r>
            <a:endParaRPr lang="el-GR" sz="1400" i="1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D96F8B0-B0D1-405B-82A4-3DE5A314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829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14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808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94" grpId="0"/>
      <p:bldP spid="136" grpId="0"/>
      <p:bldP spid="138" grpId="0"/>
      <p:bldP spid="8" grpId="0"/>
      <p:bldP spid="95" grpId="0"/>
      <p:bldP spid="139" grpId="0"/>
      <p:bldP spid="1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4298EA7-3D6B-4AB3-A1C3-A2F6B1652255}"/>
              </a:ext>
            </a:extLst>
          </p:cNvPr>
          <p:cNvSpPr/>
          <p:nvPr/>
        </p:nvSpPr>
        <p:spPr>
          <a:xfrm>
            <a:off x="4445391" y="5864771"/>
            <a:ext cx="3256671" cy="7842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4EF4D1-7FE1-DE40-88B1-45EEA86C9CDC}"/>
              </a:ext>
            </a:extLst>
          </p:cNvPr>
          <p:cNvSpPr/>
          <p:nvPr/>
        </p:nvSpPr>
        <p:spPr>
          <a:xfrm>
            <a:off x="955460" y="-2183775"/>
            <a:ext cx="3337965" cy="328614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F69FCA-5A6B-054B-A1A3-822CC7D8D035}"/>
              </a:ext>
            </a:extLst>
          </p:cNvPr>
          <p:cNvSpPr/>
          <p:nvPr/>
        </p:nvSpPr>
        <p:spPr>
          <a:xfrm>
            <a:off x="7085325" y="6977952"/>
            <a:ext cx="3337965" cy="328614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906B43-8503-D940-B567-583491ADCBC6}"/>
              </a:ext>
            </a:extLst>
          </p:cNvPr>
          <p:cNvSpPr/>
          <p:nvPr/>
        </p:nvSpPr>
        <p:spPr>
          <a:xfrm>
            <a:off x="-1929729" y="6121306"/>
            <a:ext cx="3337965" cy="328614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CC6FC7-4B41-AC47-948B-C7448004B88B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R" dirty="0">
                <a:solidFill>
                  <a:schemeClr val="bg1"/>
                </a:solidFill>
              </a:rPr>
              <a:t>Sha</a:t>
            </a:r>
            <a:r>
              <a:rPr lang="en-GR" dirty="0"/>
              <a:t>pe of Interpretations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26742-DADE-D449-AD7F-BAF43A4C81E0}"/>
              </a:ext>
            </a:extLst>
          </p:cNvPr>
          <p:cNvGrpSpPr/>
          <p:nvPr/>
        </p:nvGrpSpPr>
        <p:grpSpPr>
          <a:xfrm>
            <a:off x="575687" y="1926373"/>
            <a:ext cx="10826751" cy="3606553"/>
            <a:chOff x="575687" y="1926373"/>
            <a:chExt cx="10826751" cy="3606553"/>
          </a:xfrm>
        </p:grpSpPr>
        <p:sp>
          <p:nvSpPr>
            <p:cNvPr id="23" name="Ορθογώνιο 6">
              <a:extLst>
                <a:ext uri="{FF2B5EF4-FFF2-40B4-BE49-F238E27FC236}">
                  <a16:creationId xmlns:a16="http://schemas.microsoft.com/office/drawing/2014/main" id="{3B423B8B-915B-5441-9B2F-6782E1EC3B09}"/>
                </a:ext>
              </a:extLst>
            </p:cNvPr>
            <p:cNvSpPr/>
            <p:nvPr/>
          </p:nvSpPr>
          <p:spPr>
            <a:xfrm>
              <a:off x="575687" y="1926373"/>
              <a:ext cx="2372942" cy="237294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sz="12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IF Proline&gt;=990.0 THEN Wine=1</a:t>
              </a:r>
            </a:p>
            <a:p>
              <a:r>
                <a:rPr lang="en" sz="12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IF Color intensity&lt;=3.85 AND Color intensity&lt;=3.52 THEN Wine=2 </a:t>
              </a:r>
            </a:p>
            <a:p>
              <a:r>
                <a:rPr lang="en" sz="12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IF Flavanoids&lt;=1.41 AND Proline&gt;=470.0 THEN Wine=3 </a:t>
              </a:r>
            </a:p>
            <a:p>
              <a:r>
                <a:rPr lang="en" sz="12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IF Proline&gt;=680.0 AND Alcohol&gt;=12.93 THEN Wine=1 </a:t>
              </a:r>
            </a:p>
            <a:p>
              <a:r>
                <a:rPr lang="en" sz="12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IF Hue&gt;=0.69 THEN Wine=2</a:t>
              </a:r>
            </a:p>
            <a:p>
              <a:r>
                <a:rPr lang="en" sz="12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IF TRUE THEN Wine=2</a:t>
              </a:r>
              <a:endParaRPr lang="en" sz="1200" dirty="0">
                <a:solidFill>
                  <a:sysClr val="windowText" lastClr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4" name="Ορθογώνιο 6">
              <a:extLst>
                <a:ext uri="{FF2B5EF4-FFF2-40B4-BE49-F238E27FC236}">
                  <a16:creationId xmlns:a16="http://schemas.microsoft.com/office/drawing/2014/main" id="{A9283B50-7886-884C-A1EC-035663C69BBC}"/>
                </a:ext>
              </a:extLst>
            </p:cNvPr>
            <p:cNvSpPr/>
            <p:nvPr/>
          </p:nvSpPr>
          <p:spPr>
            <a:xfrm>
              <a:off x="575687" y="4697962"/>
              <a:ext cx="2372942" cy="82112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4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Textual Form</a:t>
              </a:r>
            </a:p>
          </p:txBody>
        </p:sp>
        <p:sp>
          <p:nvSpPr>
            <p:cNvPr id="25" name="Ορθογώνιο 6">
              <a:extLst>
                <a:ext uri="{FF2B5EF4-FFF2-40B4-BE49-F238E27FC236}">
                  <a16:creationId xmlns:a16="http://schemas.microsoft.com/office/drawing/2014/main" id="{084B2036-A475-954E-8DD1-0AA408E2FE00}"/>
                </a:ext>
              </a:extLst>
            </p:cNvPr>
            <p:cNvSpPr/>
            <p:nvPr/>
          </p:nvSpPr>
          <p:spPr>
            <a:xfrm>
              <a:off x="6113383" y="1926373"/>
              <a:ext cx="2372942" cy="237294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" sz="1200" dirty="0">
                <a:solidFill>
                  <a:sysClr val="windowText" lastClr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6" name="Ορθογώνιο 6">
              <a:extLst>
                <a:ext uri="{FF2B5EF4-FFF2-40B4-BE49-F238E27FC236}">
                  <a16:creationId xmlns:a16="http://schemas.microsoft.com/office/drawing/2014/main" id="{887C99FD-B5A8-4D4D-8095-154FC67D8012}"/>
                </a:ext>
              </a:extLst>
            </p:cNvPr>
            <p:cNvSpPr/>
            <p:nvPr/>
          </p:nvSpPr>
          <p:spPr>
            <a:xfrm>
              <a:off x="3344535" y="1926373"/>
              <a:ext cx="2372942" cy="237294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" sz="1200" dirty="0">
                <a:solidFill>
                  <a:sysClr val="windowText" lastClr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7" name="Ορθογώνιο 6">
              <a:extLst>
                <a:ext uri="{FF2B5EF4-FFF2-40B4-BE49-F238E27FC236}">
                  <a16:creationId xmlns:a16="http://schemas.microsoft.com/office/drawing/2014/main" id="{4FF06405-7BFF-604D-9160-C3D78D236CA8}"/>
                </a:ext>
              </a:extLst>
            </p:cNvPr>
            <p:cNvSpPr/>
            <p:nvPr/>
          </p:nvSpPr>
          <p:spPr>
            <a:xfrm>
              <a:off x="3344535" y="4697961"/>
              <a:ext cx="2372942" cy="82112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4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Visual Form</a:t>
              </a:r>
            </a:p>
          </p:txBody>
        </p:sp>
        <p:sp>
          <p:nvSpPr>
            <p:cNvPr id="28" name="Ορθογώνιο 6">
              <a:extLst>
                <a:ext uri="{FF2B5EF4-FFF2-40B4-BE49-F238E27FC236}">
                  <a16:creationId xmlns:a16="http://schemas.microsoft.com/office/drawing/2014/main" id="{602A6339-ED01-4248-8680-2D1A4D20B647}"/>
                </a:ext>
              </a:extLst>
            </p:cNvPr>
            <p:cNvSpPr/>
            <p:nvPr/>
          </p:nvSpPr>
          <p:spPr>
            <a:xfrm>
              <a:off x="6113383" y="4711799"/>
              <a:ext cx="2372942" cy="82112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4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Graphical Form</a:t>
              </a:r>
            </a:p>
          </p:txBody>
        </p:sp>
        <p:pic>
          <p:nvPicPr>
            <p:cNvPr id="29" name="Picture 28" descr="A close up of a toy animal on top of a grass covered field&#10;&#10;Description automatically generated">
              <a:extLst>
                <a:ext uri="{FF2B5EF4-FFF2-40B4-BE49-F238E27FC236}">
                  <a16:creationId xmlns:a16="http://schemas.microsoft.com/office/drawing/2014/main" id="{1AF846E8-B6CA-5B40-8AE6-EDCE1C38E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69884" y="2050933"/>
              <a:ext cx="2100327" cy="2129080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9F836C-3238-9B48-BA15-8EF27E019616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>
              <a:off x="7299854" y="1926373"/>
              <a:ext cx="0" cy="2372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6E40D37-FA6A-9241-BDEE-25FE2F66B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18177" y="2289287"/>
              <a:ext cx="1133830" cy="1803094"/>
            </a:xfrm>
            <a:prstGeom prst="rect">
              <a:avLst/>
            </a:prstGeom>
          </p:spPr>
        </p:pic>
        <p:pic>
          <p:nvPicPr>
            <p:cNvPr id="32" name="Picture 3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EE00307-2B03-E74F-87FA-15E27B367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977"/>
            <a:stretch/>
          </p:blipFill>
          <p:spPr>
            <a:xfrm>
              <a:off x="6194296" y="2018029"/>
              <a:ext cx="1087235" cy="22118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11B97F-E4BE-8345-98AA-85D2E9115B91}"/>
                </a:ext>
              </a:extLst>
            </p:cNvPr>
            <p:cNvSpPr/>
            <p:nvPr/>
          </p:nvSpPr>
          <p:spPr>
            <a:xfrm>
              <a:off x="575687" y="3227567"/>
              <a:ext cx="2372942" cy="1071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”You were classified as cat because you have pointy ears :)”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6CFACB-9481-7A48-9E64-2C0F006D5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687" y="3227567"/>
              <a:ext cx="237294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Ορθογώνιο 6">
              <a:extLst>
                <a:ext uri="{FF2B5EF4-FFF2-40B4-BE49-F238E27FC236}">
                  <a16:creationId xmlns:a16="http://schemas.microsoft.com/office/drawing/2014/main" id="{1B29E9DF-1592-A04B-B82B-26B4E3B4D4F8}"/>
                </a:ext>
              </a:extLst>
            </p:cNvPr>
            <p:cNvSpPr/>
            <p:nvPr/>
          </p:nvSpPr>
          <p:spPr>
            <a:xfrm>
              <a:off x="9029496" y="4711799"/>
              <a:ext cx="2372942" cy="82112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400" dirty="0">
                  <a:solidFill>
                    <a:sysClr val="windowText" lastClr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Dialectical Form</a:t>
              </a:r>
            </a:p>
          </p:txBody>
        </p:sp>
        <p:sp>
          <p:nvSpPr>
            <p:cNvPr id="36" name="Ορθογώνιο 6">
              <a:extLst>
                <a:ext uri="{FF2B5EF4-FFF2-40B4-BE49-F238E27FC236}">
                  <a16:creationId xmlns:a16="http://schemas.microsoft.com/office/drawing/2014/main" id="{84F7066D-658E-2941-AF61-3E284810D295}"/>
                </a:ext>
              </a:extLst>
            </p:cNvPr>
            <p:cNvSpPr/>
            <p:nvPr/>
          </p:nvSpPr>
          <p:spPr>
            <a:xfrm>
              <a:off x="9029496" y="1926373"/>
              <a:ext cx="2372942" cy="237294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" sz="1200" dirty="0">
                <a:solidFill>
                  <a:sysClr val="windowText" lastClr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37" name="Oval Callout 36">
              <a:extLst>
                <a:ext uri="{FF2B5EF4-FFF2-40B4-BE49-F238E27FC236}">
                  <a16:creationId xmlns:a16="http://schemas.microsoft.com/office/drawing/2014/main" id="{FF5C45B5-5C85-214C-8900-963B0BC99677}"/>
                </a:ext>
              </a:extLst>
            </p:cNvPr>
            <p:cNvSpPr/>
            <p:nvPr/>
          </p:nvSpPr>
          <p:spPr>
            <a:xfrm>
              <a:off x="9148904" y="2022904"/>
              <a:ext cx="824250" cy="460204"/>
            </a:xfrm>
            <a:prstGeom prst="wedgeEllipseCallout">
              <a:avLst>
                <a:gd name="adj1" fmla="val -39457"/>
                <a:gd name="adj2" fmla="val 5681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Why did you predict that?</a:t>
              </a:r>
            </a:p>
          </p:txBody>
        </p:sp>
        <p:sp>
          <p:nvSpPr>
            <p:cNvPr id="38" name="Oval Callout 37">
              <a:extLst>
                <a:ext uri="{FF2B5EF4-FFF2-40B4-BE49-F238E27FC236}">
                  <a16:creationId xmlns:a16="http://schemas.microsoft.com/office/drawing/2014/main" id="{F40C620E-D6BA-CE4D-B408-6071C8B68E4E}"/>
                </a:ext>
              </a:extLst>
            </p:cNvPr>
            <p:cNvSpPr/>
            <p:nvPr/>
          </p:nvSpPr>
          <p:spPr>
            <a:xfrm>
              <a:off x="10423290" y="2447250"/>
              <a:ext cx="824250" cy="460204"/>
            </a:xfrm>
            <a:prstGeom prst="wedgeEllipseCallout">
              <a:avLst>
                <a:gd name="adj1" fmla="val 49144"/>
                <a:gd name="adj2" fmla="val 50549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Because of $Arg0$</a:t>
              </a:r>
            </a:p>
          </p:txBody>
        </p:sp>
        <p:sp>
          <p:nvSpPr>
            <p:cNvPr id="39" name="Oval Callout 38">
              <a:extLst>
                <a:ext uri="{FF2B5EF4-FFF2-40B4-BE49-F238E27FC236}">
                  <a16:creationId xmlns:a16="http://schemas.microsoft.com/office/drawing/2014/main" id="{AF2D84B5-1229-0947-8AF1-89B6A045E380}"/>
                </a:ext>
              </a:extLst>
            </p:cNvPr>
            <p:cNvSpPr/>
            <p:nvPr/>
          </p:nvSpPr>
          <p:spPr>
            <a:xfrm>
              <a:off x="9148904" y="3335224"/>
              <a:ext cx="824250" cy="460205"/>
            </a:xfrm>
            <a:prstGeom prst="wedgeEllipseCallout">
              <a:avLst>
                <a:gd name="adj1" fmla="val -39457"/>
                <a:gd name="adj2" fmla="val 56818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But this $Arg1$ is valid too!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DA8EA4-5B8E-124A-818E-053CE835CC76}"/>
                </a:ext>
              </a:extLst>
            </p:cNvPr>
            <p:cNvSpPr/>
            <p:nvPr/>
          </p:nvSpPr>
          <p:spPr>
            <a:xfrm>
              <a:off x="9191863" y="2901826"/>
              <a:ext cx="731315" cy="16531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Attacking Arg1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2F617B-9EFB-8345-A757-75DC8BD7F019}"/>
                </a:ext>
              </a:extLst>
            </p:cNvPr>
            <p:cNvSpPr/>
            <p:nvPr/>
          </p:nvSpPr>
          <p:spPr>
            <a:xfrm>
              <a:off x="9191863" y="3062250"/>
              <a:ext cx="731315" cy="16531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Attacking Arg3</a:t>
              </a:r>
            </a:p>
          </p:txBody>
        </p:sp>
        <p:sp>
          <p:nvSpPr>
            <p:cNvPr id="42" name="Oval Callout 41">
              <a:extLst>
                <a:ext uri="{FF2B5EF4-FFF2-40B4-BE49-F238E27FC236}">
                  <a16:creationId xmlns:a16="http://schemas.microsoft.com/office/drawing/2014/main" id="{F307C650-02E0-AA45-AAA6-BD890177185C}"/>
                </a:ext>
              </a:extLst>
            </p:cNvPr>
            <p:cNvSpPr/>
            <p:nvPr/>
          </p:nvSpPr>
          <p:spPr>
            <a:xfrm>
              <a:off x="10416966" y="3697594"/>
              <a:ext cx="824250" cy="460204"/>
            </a:xfrm>
            <a:prstGeom prst="wedgeEllipseCallout">
              <a:avLst>
                <a:gd name="adj1" fmla="val 49144"/>
                <a:gd name="adj2" fmla="val 50549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That’s true, but $Arg2$ defends $Arg0$! 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4948E-C674-0749-9827-AF7F88912765}"/>
              </a:ext>
            </a:extLst>
          </p:cNvPr>
          <p:cNvSpPr/>
          <p:nvPr/>
        </p:nvSpPr>
        <p:spPr>
          <a:xfrm>
            <a:off x="11464640" y="-2814824"/>
            <a:ext cx="3337965" cy="328614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pic>
        <p:nvPicPr>
          <p:cNvPr id="49" name="Picture 48" descr="Text&#10;&#10;Description automatically generated with medium confidence">
            <a:extLst>
              <a:ext uri="{FF2B5EF4-FFF2-40B4-BE49-F238E27FC236}">
                <a16:creationId xmlns:a16="http://schemas.microsoft.com/office/drawing/2014/main" id="{E89EA9E8-983E-FF47-8D73-1B299072F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CEB5F1-941A-4256-8094-73FCD43A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5240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>
                <a:solidFill>
                  <a:schemeClr val="bg1"/>
                </a:solidFill>
              </a:rPr>
              <a:pPr algn="ctr"/>
              <a:t>15</a:t>
            </a:fld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8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50FB7F-E318-4BB3-BC2F-E36809D90F14}"/>
              </a:ext>
            </a:extLst>
          </p:cNvPr>
          <p:cNvSpPr/>
          <p:nvPr/>
        </p:nvSpPr>
        <p:spPr>
          <a:xfrm>
            <a:off x="4445391" y="-872198"/>
            <a:ext cx="3256671" cy="7842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BADD2-9FBA-4794-B332-8F231CE3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753" y="2754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spc="-150" dirty="0"/>
              <a:t>Dimensions of </a:t>
            </a:r>
            <a:r>
              <a:rPr lang="en-US" sz="4600" spc="-150" dirty="0">
                <a:solidFill>
                  <a:schemeClr val="bg1"/>
                </a:solidFill>
              </a:rPr>
              <a:t>Interpretability</a:t>
            </a:r>
            <a:r>
              <a:rPr lang="en-US" sz="4600" spc="-150" dirty="0"/>
              <a:t> Techniques</a:t>
            </a:r>
            <a:endParaRPr lang="el-GR" sz="4600" spc="-1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A8049-59E2-49E7-838C-A9037EB3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16</a:t>
            </a:fld>
            <a:endParaRPr lang="en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705B-40C0-43E6-98BD-CA5D6CD5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4" y="1690688"/>
            <a:ext cx="5675571" cy="4186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64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A15E577-3966-4B75-943B-BB7F701E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31495A-B9CA-4340-AF72-C5B6625DF58B}"/>
              </a:ext>
            </a:extLst>
          </p:cNvPr>
          <p:cNvSpPr txBox="1"/>
          <p:nvPr/>
        </p:nvSpPr>
        <p:spPr>
          <a:xfrm>
            <a:off x="2171697" y="3203454"/>
            <a:ext cx="784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But what if we want to interpret a black box model?</a:t>
            </a:r>
            <a:endParaRPr lang="el-GR" sz="2800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6D45D89-7F4B-4962-A457-51E6FCBC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489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17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470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B6C92-FDFB-4CF1-AA99-5624305E0E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9"/>
          <a:stretch/>
        </p:blipFill>
        <p:spPr>
          <a:xfrm>
            <a:off x="9359701" y="3994540"/>
            <a:ext cx="1254547" cy="22118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41FC42-E125-4160-8265-4992BF3BC6B1}"/>
              </a:ext>
            </a:extLst>
          </p:cNvPr>
          <p:cNvSpPr/>
          <p:nvPr/>
        </p:nvSpPr>
        <p:spPr>
          <a:xfrm>
            <a:off x="5208092" y="812076"/>
            <a:ext cx="1775815" cy="174824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CB613-2450-4A99-80EA-6EEC330A55DD}"/>
              </a:ext>
            </a:extLst>
          </p:cNvPr>
          <p:cNvSpPr/>
          <p:nvPr/>
        </p:nvSpPr>
        <p:spPr>
          <a:xfrm>
            <a:off x="5208091" y="4297680"/>
            <a:ext cx="1775815" cy="17482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A15E577-3966-4B75-943B-BB7F701EF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FE6A8-F900-4445-BC43-E1E46C24B6AC}"/>
              </a:ext>
            </a:extLst>
          </p:cNvPr>
          <p:cNvSpPr txBox="1"/>
          <p:nvPr/>
        </p:nvSpPr>
        <p:spPr>
          <a:xfrm>
            <a:off x="5208091" y="401394"/>
            <a:ext cx="177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This is a black box</a:t>
            </a:r>
            <a:endParaRPr lang="el-G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FFC50-7989-4A11-8FA6-03751CB21619}"/>
              </a:ext>
            </a:extLst>
          </p:cNvPr>
          <p:cNvSpPr txBox="1"/>
          <p:nvPr/>
        </p:nvSpPr>
        <p:spPr>
          <a:xfrm>
            <a:off x="5208091" y="6118052"/>
            <a:ext cx="1775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This is a transparent model</a:t>
            </a:r>
            <a:endParaRPr lang="el-GR" sz="1600" dirty="0"/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DFEF5E5-5C94-4C21-B0D1-9D6E69A75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7895" y="2971800"/>
            <a:ext cx="914400" cy="9144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57FF8E8-9478-48BB-B11C-CBD5DD1335E0}"/>
              </a:ext>
            </a:extLst>
          </p:cNvPr>
          <p:cNvCxnSpPr>
            <a:stCxn id="9" idx="3"/>
            <a:endCxn id="3" idx="1"/>
          </p:cNvCxnSpPr>
          <p:nvPr/>
        </p:nvCxnSpPr>
        <p:spPr>
          <a:xfrm flipV="1">
            <a:off x="2832295" y="1686198"/>
            <a:ext cx="2375797" cy="174280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94D898-2959-4A7A-AA42-3C0A3FC83F2F}"/>
              </a:ext>
            </a:extLst>
          </p:cNvPr>
          <p:cNvSpPr txBox="1"/>
          <p:nvPr/>
        </p:nvSpPr>
        <p:spPr>
          <a:xfrm>
            <a:off x="9252489" y="149960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Decision</a:t>
            </a:r>
            <a:endParaRPr lang="el-G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58706-25FE-40A9-8E87-D20BF028E8D5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6983907" y="1684273"/>
            <a:ext cx="2268582" cy="1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17621CA-2F99-48A5-A51F-61FF603ECB5C}"/>
              </a:ext>
            </a:extLst>
          </p:cNvPr>
          <p:cNvCxnSpPr>
            <a:stCxn id="9" idx="2"/>
            <a:endCxn id="4" idx="1"/>
          </p:cNvCxnSpPr>
          <p:nvPr/>
        </p:nvCxnSpPr>
        <p:spPr>
          <a:xfrm rot="16200000" flipH="1">
            <a:off x="3148792" y="3112503"/>
            <a:ext cx="1285602" cy="28329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ABF6982-FAE0-456F-B3F9-AD93E78C16B0}"/>
              </a:ext>
            </a:extLst>
          </p:cNvPr>
          <p:cNvCxnSpPr>
            <a:cxnSpLocks/>
          </p:cNvCxnSpPr>
          <p:nvPr/>
        </p:nvCxnSpPr>
        <p:spPr>
          <a:xfrm flipH="1">
            <a:off x="5208091" y="1454077"/>
            <a:ext cx="1775816" cy="3485604"/>
          </a:xfrm>
          <a:prstGeom prst="bentConnector5">
            <a:avLst>
              <a:gd name="adj1" fmla="val -12873"/>
              <a:gd name="adj2" fmla="val 50000"/>
              <a:gd name="adj3" fmla="val 1398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D633FF-07F2-45C1-B172-D4900EC103C8}"/>
              </a:ext>
            </a:extLst>
          </p:cNvPr>
          <p:cNvCxnSpPr/>
          <p:nvPr/>
        </p:nvCxnSpPr>
        <p:spPr>
          <a:xfrm flipV="1">
            <a:off x="6983905" y="5171802"/>
            <a:ext cx="2268582" cy="1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0B69DA-61C4-42E0-9FDB-25D1C3265CBB}"/>
              </a:ext>
            </a:extLst>
          </p:cNvPr>
          <p:cNvSpPr txBox="1"/>
          <p:nvPr/>
        </p:nvSpPr>
        <p:spPr>
          <a:xfrm>
            <a:off x="246185" y="3152001"/>
            <a:ext cx="1671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Data:</a:t>
            </a:r>
          </a:p>
          <a:p>
            <a:pPr algn="ctr"/>
            <a:r>
              <a:rPr lang="en-GB" sz="1200" dirty="0"/>
              <a:t>(in)dependent variables</a:t>
            </a:r>
            <a:endParaRPr lang="el-G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0C73FB-DD43-4638-8881-8BC23CA8E6BE}"/>
              </a:ext>
            </a:extLst>
          </p:cNvPr>
          <p:cNvSpPr txBox="1"/>
          <p:nvPr/>
        </p:nvSpPr>
        <p:spPr>
          <a:xfrm>
            <a:off x="4947640" y="2877725"/>
            <a:ext cx="229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Decisions</a:t>
            </a:r>
          </a:p>
          <a:p>
            <a:pPr algn="ctr"/>
            <a:r>
              <a:rPr lang="en-GB"/>
              <a:t>(dependent </a:t>
            </a:r>
            <a:r>
              <a:rPr lang="en-GB" dirty="0"/>
              <a:t>variables)</a:t>
            </a:r>
            <a:endParaRPr lang="el-G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8243A-DFCE-4F18-BAD6-0B18E692909F}"/>
              </a:ext>
            </a:extLst>
          </p:cNvPr>
          <p:cNvSpPr txBox="1"/>
          <p:nvPr/>
        </p:nvSpPr>
        <p:spPr>
          <a:xfrm>
            <a:off x="2760307" y="4848636"/>
            <a:ext cx="215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 without</a:t>
            </a:r>
          </a:p>
          <a:p>
            <a:pPr algn="ctr"/>
            <a:r>
              <a:rPr lang="en-GB" dirty="0"/>
              <a:t>dependent variables</a:t>
            </a:r>
            <a:endParaRPr lang="el-GR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6D45D89-7F4B-4962-A457-51E6FCBC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489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18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229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6" grpId="0"/>
      <p:bldP spid="7" grpId="0"/>
      <p:bldP spid="12" grpId="0"/>
      <p:bldP spid="24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F98B3D54-5EB1-EC40-A55E-F989D813B35C}"/>
              </a:ext>
            </a:extLst>
          </p:cNvPr>
          <p:cNvSpPr txBox="1"/>
          <p:nvPr/>
        </p:nvSpPr>
        <p:spPr>
          <a:xfrm>
            <a:off x="5333999" y="1176777"/>
            <a:ext cx="685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R" dirty="0"/>
              <a:t>Interpreting Neural Networks (LioNets, AutoLioNets, LioNets V2)</a:t>
            </a:r>
          </a:p>
          <a:p>
            <a:pPr lvl="1"/>
            <a:endParaRPr lang="en-GR" dirty="0"/>
          </a:p>
          <a:p>
            <a:pPr lvl="1"/>
            <a:r>
              <a:rPr lang="en-GR" dirty="0"/>
              <a:t>Interpreting Random Forests (Preliminary LionForests, LionForests, LionForests Bot)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1040796-9722-C142-ADBF-21B0E390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BE795E-D909-E34D-8971-78DE3C7C9A10}"/>
              </a:ext>
            </a:extLst>
          </p:cNvPr>
          <p:cNvSpPr/>
          <p:nvPr/>
        </p:nvSpPr>
        <p:spPr>
          <a:xfrm>
            <a:off x="0" y="0"/>
            <a:ext cx="3337965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i="1" dirty="0">
                <a:solidFill>
                  <a:schemeClr val="bg1"/>
                </a:solidFill>
              </a:rPr>
              <a:t>Find most of our work in our github repositories:</a:t>
            </a:r>
          </a:p>
          <a:p>
            <a:pPr marL="285750" indent="-285750" algn="ctr">
              <a:buFontTx/>
              <a:buChar char="-"/>
            </a:pPr>
            <a:r>
              <a:rPr lang="en-GB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https://git.io/JOqkQ</a:t>
            </a:r>
            <a:endParaRPr lang="en-GB" i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GB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https://git.io/JOqk7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73" name="Picture 72" descr="A picture containing drawing, food, shirt&#10;&#10;Description automatically generated">
            <a:extLst>
              <a:ext uri="{FF2B5EF4-FFF2-40B4-BE49-F238E27FC236}">
                <a16:creationId xmlns:a16="http://schemas.microsoft.com/office/drawing/2014/main" id="{FB077C9D-F297-2748-9E37-42B905D5D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460" y="873205"/>
            <a:ext cx="1761049" cy="180747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4AABDEF-CEFA-E94C-875E-93C1CBB898EF}"/>
              </a:ext>
            </a:extLst>
          </p:cNvPr>
          <p:cNvSpPr txBox="1"/>
          <p:nvPr/>
        </p:nvSpPr>
        <p:spPr>
          <a:xfrm>
            <a:off x="3905461" y="3487171"/>
            <a:ext cx="539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Interpreting Predictive Maintenance Models (VisioRed)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CF015F-8B3F-F644-96E2-5B77C0AE9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1" y="2980322"/>
            <a:ext cx="2514600" cy="13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FE99E-0941-4D96-930F-874E9B17F506}"/>
              </a:ext>
            </a:extLst>
          </p:cNvPr>
          <p:cNvSpPr txBox="1"/>
          <p:nvPr/>
        </p:nvSpPr>
        <p:spPr>
          <a:xfrm>
            <a:off x="5666509" y="4733989"/>
            <a:ext cx="614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Argumentative Explanations &amp; Truthfulness Evaluation (Altruist)</a:t>
            </a:r>
            <a:endParaRPr lang="en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7275-BE1C-4559-BC8E-7C4671E506CE}"/>
              </a:ext>
            </a:extLst>
          </p:cNvPr>
          <p:cNvSpPr txBox="1"/>
          <p:nvPr/>
        </p:nvSpPr>
        <p:spPr>
          <a:xfrm>
            <a:off x="3585553" y="4595489"/>
            <a:ext cx="20935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u="sng" spc="-300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Altruist</a:t>
            </a:r>
            <a:endParaRPr lang="el-GR" sz="3600" b="1" u="sng" spc="-300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FB661D-25B8-45BC-BA4D-4A2ACEC40866}"/>
              </a:ext>
            </a:extLst>
          </p:cNvPr>
          <p:cNvCxnSpPr/>
          <p:nvPr/>
        </p:nvCxnSpPr>
        <p:spPr>
          <a:xfrm>
            <a:off x="4309110" y="2980322"/>
            <a:ext cx="7029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438898-1254-44DA-AB2A-B3457CFF4F0F}"/>
              </a:ext>
            </a:extLst>
          </p:cNvPr>
          <p:cNvCxnSpPr/>
          <p:nvPr/>
        </p:nvCxnSpPr>
        <p:spPr>
          <a:xfrm>
            <a:off x="4309110" y="4330866"/>
            <a:ext cx="7029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AD43E6-A5E0-5B40-818C-F882CF85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45654"/>
            <a:ext cx="3337964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Our work</a:t>
            </a:r>
            <a:endParaRPr lang="en-GR" sz="66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1BB3D-4FDB-4FA7-BCD8-D1A40C99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9112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19</a:t>
            </a:fld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9322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10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BB883E22-A994-9244-BCC3-049B1FB42A39}"/>
              </a:ext>
            </a:extLst>
          </p:cNvPr>
          <p:cNvSpPr txBox="1"/>
          <p:nvPr/>
        </p:nvSpPr>
        <p:spPr>
          <a:xfrm rot="16200000">
            <a:off x="2714161" y="779216"/>
            <a:ext cx="60293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AI APPLICATIONS</a:t>
            </a:r>
            <a:endParaRPr lang="en-GR" sz="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A02BE4-EBD8-184F-A249-67DCC77B8535}"/>
              </a:ext>
            </a:extLst>
          </p:cNvPr>
          <p:cNvSpPr/>
          <p:nvPr/>
        </p:nvSpPr>
        <p:spPr>
          <a:xfrm>
            <a:off x="5548787" y="2890283"/>
            <a:ext cx="1094425" cy="10774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26975687-B3F2-4F46-9296-45B96EBE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A8E10D0C-4092-A444-888C-622609198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782" y="2971800"/>
            <a:ext cx="914400" cy="914400"/>
          </a:xfrm>
          <a:prstGeom prst="rect">
            <a:avLst/>
          </a:prstGeom>
        </p:spPr>
      </p:pic>
      <p:pic>
        <p:nvPicPr>
          <p:cNvPr id="36" name="Graphic 35" descr="Document outline">
            <a:extLst>
              <a:ext uri="{FF2B5EF4-FFF2-40B4-BE49-F238E27FC236}">
                <a16:creationId xmlns:a16="http://schemas.microsoft.com/office/drawing/2014/main" id="{6767D776-6138-CE46-B5BF-D31519255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8182" y="2971800"/>
            <a:ext cx="914400" cy="9144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4BC9DE-18AB-0B43-B913-571612CD4A66}"/>
              </a:ext>
            </a:extLst>
          </p:cNvPr>
          <p:cNvCxnSpPr>
            <a:stCxn id="36" idx="3"/>
            <a:endCxn id="3" idx="1"/>
          </p:cNvCxnSpPr>
          <p:nvPr/>
        </p:nvCxnSpPr>
        <p:spPr>
          <a:xfrm>
            <a:off x="2992582" y="3429000"/>
            <a:ext cx="255620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Graphic 39" descr="Flying Money with solid fill">
            <a:extLst>
              <a:ext uri="{FF2B5EF4-FFF2-40B4-BE49-F238E27FC236}">
                <a16:creationId xmlns:a16="http://schemas.microsoft.com/office/drawing/2014/main" id="{2F0B6391-C865-4E4B-BB61-1476E3909C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3817" y="3967716"/>
            <a:ext cx="914400" cy="914400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D61692B1-2AA9-D34E-B0B8-B58CAB2608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9417" y="3967716"/>
            <a:ext cx="914400" cy="914400"/>
          </a:xfrm>
          <a:prstGeom prst="rect">
            <a:avLst/>
          </a:prstGeom>
        </p:spPr>
      </p:pic>
      <p:pic>
        <p:nvPicPr>
          <p:cNvPr id="44" name="Graphic 43" descr="Close with solid fill">
            <a:extLst>
              <a:ext uri="{FF2B5EF4-FFF2-40B4-BE49-F238E27FC236}">
                <a16:creationId xmlns:a16="http://schemas.microsoft.com/office/drawing/2014/main" id="{2103C581-81BF-A34B-A5EB-931C5D717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99417" y="1975883"/>
            <a:ext cx="914400" cy="914400"/>
          </a:xfrm>
          <a:prstGeom prst="rect">
            <a:avLst/>
          </a:prstGeom>
        </p:spPr>
      </p:pic>
      <p:pic>
        <p:nvPicPr>
          <p:cNvPr id="45" name="Graphic 44" descr="Flying Money with solid fill">
            <a:extLst>
              <a:ext uri="{FF2B5EF4-FFF2-40B4-BE49-F238E27FC236}">
                <a16:creationId xmlns:a16="http://schemas.microsoft.com/office/drawing/2014/main" id="{457FD333-2330-8849-AD77-5F01C1B11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13817" y="1975883"/>
            <a:ext cx="914400" cy="914400"/>
          </a:xfrm>
          <a:prstGeom prst="rect">
            <a:avLst/>
          </a:prstGeom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4756D7F-3F9C-1F44-83D3-B93062520143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 flipV="1">
            <a:off x="6643212" y="2433083"/>
            <a:ext cx="2556205" cy="995917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Graphic 50" descr="Bank with solid fill">
            <a:extLst>
              <a:ext uri="{FF2B5EF4-FFF2-40B4-BE49-F238E27FC236}">
                <a16:creationId xmlns:a16="http://schemas.microsoft.com/office/drawing/2014/main" id="{32F87B81-106F-3E48-B651-BC25BAFF59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38800" y="1955101"/>
            <a:ext cx="914400" cy="914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FFA16D-5A08-774B-93D5-A6C821AF7B83}"/>
              </a:ext>
            </a:extLst>
          </p:cNvPr>
          <p:cNvSpPr txBox="1"/>
          <p:nvPr/>
        </p:nvSpPr>
        <p:spPr>
          <a:xfrm>
            <a:off x="5548787" y="3906982"/>
            <a:ext cx="109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2000" spc="-150" dirty="0"/>
              <a:t>AI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C36F6-CB09-45EC-AC09-E309BC43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2</a:t>
            </a:fld>
            <a:endParaRPr lang="en-GR" dirty="0"/>
          </a:p>
        </p:txBody>
      </p:sp>
      <p:pic>
        <p:nvPicPr>
          <p:cNvPr id="1026" name="Picture 2" descr="Έναρξη Ισχύος του Κανονισμού GDPR για τα Προσωπικά Δεδομένα - esm.com.gr">
            <a:extLst>
              <a:ext uri="{FF2B5EF4-FFF2-40B4-BE49-F238E27FC236}">
                <a16:creationId xmlns:a16="http://schemas.microsoft.com/office/drawing/2014/main" id="{DC6A1A27-E6DE-824C-A599-7E2F0CBA4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0" t="5658" r="30652" b="9166"/>
          <a:stretch/>
        </p:blipFill>
        <p:spPr bwMode="auto">
          <a:xfrm>
            <a:off x="1122216" y="4146133"/>
            <a:ext cx="914401" cy="914401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733005-C2F6-4C46-BFAE-C1C0585FB90C}"/>
              </a:ext>
            </a:extLst>
          </p:cNvPr>
          <p:cNvGrpSpPr/>
          <p:nvPr/>
        </p:nvGrpSpPr>
        <p:grpSpPr>
          <a:xfrm>
            <a:off x="2022764" y="4146133"/>
            <a:ext cx="1205341" cy="914399"/>
            <a:chOff x="2022764" y="4146133"/>
            <a:chExt cx="1205341" cy="914399"/>
          </a:xfrm>
        </p:grpSpPr>
        <p:pic>
          <p:nvPicPr>
            <p:cNvPr id="1028" name="Picture 4" descr="The U.S. Flag Code Protects the Display of the American Flag - by Brooke  Gilmore - Ark Valley Voice">
              <a:extLst>
                <a:ext uri="{FF2B5EF4-FFF2-40B4-BE49-F238E27FC236}">
                  <a16:creationId xmlns:a16="http://schemas.microsoft.com/office/drawing/2014/main" id="{2C6ECAAC-0556-304C-8E1F-7C0B0A97B1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r="28750"/>
            <a:stretch/>
          </p:blipFill>
          <p:spPr bwMode="auto">
            <a:xfrm>
              <a:off x="2119747" y="4146133"/>
              <a:ext cx="914399" cy="914399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FCE934-3796-AC4E-9965-AD5D17EFE2D5}"/>
                </a:ext>
              </a:extLst>
            </p:cNvPr>
            <p:cNvSpPr txBox="1"/>
            <p:nvPr/>
          </p:nvSpPr>
          <p:spPr>
            <a:xfrm>
              <a:off x="2022764" y="4424916"/>
              <a:ext cx="120534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 dirty="0">
                  <a:solidFill>
                    <a:schemeClr val="bg1"/>
                  </a:solidFill>
                  <a:latin typeface="A Love of Thunder" panose="02000503000000020004" pitchFamily="2" charset="0"/>
                </a:rPr>
                <a:t>ECOA</a:t>
              </a:r>
              <a:endParaRPr lang="en-GR" b="1" spc="300" dirty="0">
                <a:solidFill>
                  <a:schemeClr val="bg1"/>
                </a:solidFill>
                <a:latin typeface="A Love of Thunder" panose="02000503000000020004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83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" grpId="0" animBg="1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449FE-183A-42E0-A557-365A31F0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20</a:t>
            </a:fld>
            <a:endParaRPr lang="en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A1433-8039-48C9-A38A-EE5E459B060A}"/>
              </a:ext>
            </a:extLst>
          </p:cNvPr>
          <p:cNvSpPr txBox="1"/>
          <p:nvPr/>
        </p:nvSpPr>
        <p:spPr>
          <a:xfrm>
            <a:off x="4386774" y="3167390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 Time</a:t>
            </a:r>
            <a:endParaRPr lang="el-GR" sz="2800" dirty="0"/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8D4D041-33CC-45D0-AF64-1609ED9B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B150C5EC-4EAF-4897-A79A-C30261038A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1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-3984071" y="1133695"/>
            <a:ext cx="3744705" cy="3733388"/>
          </a:xfrm>
          <a:prstGeom prst="rect">
            <a:avLst/>
          </a:prstGeom>
          <a:solidFill>
            <a:srgbClr val="ED7323"/>
          </a:solidFill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B35074FB-4C69-4703-BAA2-4E8449F87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040" y="7208172"/>
            <a:ext cx="2327567" cy="23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7FE6C-312C-46A9-B254-5674E911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B1F-7DCD-4440-BBCB-416FD948ED10}" type="slidenum">
              <a:rPr lang="en-GR" smtClean="0"/>
              <a:t>21</a:t>
            </a:fld>
            <a:endParaRPr lang="en-GR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520AD88-1818-41B1-AD9D-269FA3AFA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9" t="15394" r="14260" b="16095"/>
          <a:stretch/>
        </p:blipFill>
        <p:spPr>
          <a:xfrm>
            <a:off x="6445666" y="1562306"/>
            <a:ext cx="2840208" cy="1368549"/>
          </a:xfrm>
          <a:prstGeom prst="rect">
            <a:avLst/>
          </a:prstGeom>
        </p:spPr>
      </p:pic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BBB6D734-346A-47A9-AC54-3A315BC5CE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1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2001630" y="1562306"/>
            <a:ext cx="3744705" cy="3733388"/>
          </a:xfrm>
          <a:prstGeom prst="rect">
            <a:avLst/>
          </a:prstGeom>
          <a:solidFill>
            <a:srgbClr val="ED7323"/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36025-0E99-4978-B1EE-71A80D3C6C65}"/>
              </a:ext>
            </a:extLst>
          </p:cNvPr>
          <p:cNvSpPr txBox="1"/>
          <p:nvPr/>
        </p:nvSpPr>
        <p:spPr>
          <a:xfrm>
            <a:off x="4822874" y="92222"/>
            <a:ext cx="2546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End</a:t>
            </a:r>
          </a:p>
          <a:p>
            <a:pPr algn="ctr"/>
            <a:r>
              <a:rPr lang="en-US" sz="2400" dirty="0"/>
              <a:t>Ioannis </a:t>
            </a:r>
            <a:r>
              <a:rPr lang="en-US" sz="2400" dirty="0" err="1"/>
              <a:t>Mollas</a:t>
            </a:r>
            <a:endParaRPr lang="el-GR" sz="2400" dirty="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3F86B6F-6D32-4408-9425-F6AA002AA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986" y="2930855"/>
            <a:ext cx="2327567" cy="232756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FD74D6D-8D3C-4299-8E52-A327571376DF}"/>
              </a:ext>
            </a:extLst>
          </p:cNvPr>
          <p:cNvSpPr txBox="1"/>
          <p:nvPr/>
        </p:nvSpPr>
        <p:spPr>
          <a:xfrm>
            <a:off x="3047414" y="5611615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1800" b="0" i="1" u="none" strike="noStrike" kern="1200" baseline="0" dirty="0"/>
              <a:t>“Magic model on the core,</a:t>
            </a:r>
          </a:p>
          <a:p>
            <a:pPr algn="ctr" rtl="0"/>
            <a:r>
              <a:rPr lang="en-US" sz="1800" b="0" i="1" u="none" strike="noStrike" kern="1200" baseline="0" dirty="0"/>
              <a:t>Explain yourself in front of all”</a:t>
            </a:r>
            <a:endParaRPr lang="el-GR" sz="1800" b="0" i="1" u="none" strike="noStrike" kern="1200" baseline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18510-BD74-7943-BE99-94064E7B5E04}"/>
              </a:ext>
            </a:extLst>
          </p:cNvPr>
          <p:cNvSpPr txBox="1"/>
          <p:nvPr/>
        </p:nvSpPr>
        <p:spPr>
          <a:xfrm>
            <a:off x="6783309" y="5104533"/>
            <a:ext cx="21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1400" dirty="0"/>
              <a:t>Git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69A48-5482-43E6-BDCC-618501EFECC8}"/>
              </a:ext>
            </a:extLst>
          </p:cNvPr>
          <p:cNvSpPr txBox="1"/>
          <p:nvPr/>
        </p:nvSpPr>
        <p:spPr>
          <a:xfrm>
            <a:off x="9026233" y="4637268"/>
            <a:ext cx="232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resources here:</a:t>
            </a:r>
          </a:p>
          <a:p>
            <a:r>
              <a:rPr lang="en-GB" dirty="0"/>
              <a:t>https://git.io/JOr3l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935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26975687-B3F2-4F46-9296-45B96EBE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A02BE4-EBD8-184F-A249-67DCC77B8535}"/>
              </a:ext>
            </a:extLst>
          </p:cNvPr>
          <p:cNvSpPr/>
          <p:nvPr/>
        </p:nvSpPr>
        <p:spPr>
          <a:xfrm>
            <a:off x="3033804" y="368852"/>
            <a:ext cx="6124392" cy="6029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17324AF-A61F-D248-A929-1C5CB504DB69}"/>
              </a:ext>
            </a:extLst>
          </p:cNvPr>
          <p:cNvSpPr/>
          <p:nvPr/>
        </p:nvSpPr>
        <p:spPr>
          <a:xfrm>
            <a:off x="6198375" y="571189"/>
            <a:ext cx="1074987" cy="1074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450">
                <a:solidFill>
                  <a:schemeClr val="tx1"/>
                </a:solidFill>
              </a:rPr>
              <a:t>Hello this is not a useful piece </a:t>
            </a:r>
            <a:r>
              <a:rPr lang="en-US" sz="450">
                <a:solidFill>
                  <a:schemeClr val="tx1"/>
                </a:solidFill>
                <a:highlight>
                  <a:srgbClr val="FFFF00"/>
                </a:highlight>
              </a:rPr>
              <a:t>of text, but I </a:t>
            </a:r>
            <a:r>
              <a:rPr lang="en-US" sz="450">
                <a:solidFill>
                  <a:schemeClr val="tx1"/>
                </a:solidFill>
              </a:rPr>
              <a:t>would like to use it for a </a:t>
            </a:r>
            <a:r>
              <a:rPr lang="en-US" sz="450">
                <a:solidFill>
                  <a:schemeClr val="tx1"/>
                </a:solidFill>
                <a:highlight>
                  <a:srgbClr val="FFFF00"/>
                </a:highlight>
              </a:rPr>
              <a:t>text summarization </a:t>
            </a:r>
            <a:r>
              <a:rPr lang="en-US" sz="450">
                <a:solidFill>
                  <a:schemeClr val="tx1"/>
                </a:solidFill>
              </a:rPr>
              <a:t>example of </a:t>
            </a:r>
            <a:r>
              <a:rPr lang="en-US" sz="450">
                <a:solidFill>
                  <a:schemeClr val="tx1"/>
                </a:solidFill>
                <a:highlight>
                  <a:srgbClr val="FFFF00"/>
                </a:highlight>
              </a:rPr>
              <a:t>interpretable machine learning,</a:t>
            </a:r>
            <a:r>
              <a:rPr lang="en-US" sz="450">
                <a:solidFill>
                  <a:schemeClr val="tx1"/>
                </a:solidFill>
              </a:rPr>
              <a:t> which is a subfield of explainable machine learning. Made by John Mollas for </a:t>
            </a:r>
            <a:r>
              <a:rPr lang="en-US" sz="450" b="1">
                <a:solidFill>
                  <a:schemeClr val="tx1"/>
                </a:solidFill>
                <a:highlight>
                  <a:srgbClr val="FFFF00"/>
                </a:highlight>
              </a:rPr>
              <a:t>NeHuAI20</a:t>
            </a:r>
            <a:endParaRPr lang="en-GR" sz="450" b="1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09B077-1A2F-394E-A1E4-FE2902B96432}"/>
              </a:ext>
            </a:extLst>
          </p:cNvPr>
          <p:cNvSpPr/>
          <p:nvPr/>
        </p:nvSpPr>
        <p:spPr>
          <a:xfrm>
            <a:off x="3538101" y="3344496"/>
            <a:ext cx="1074987" cy="10749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61F095-54CC-9147-80A4-B62C3CBD1087}"/>
              </a:ext>
            </a:extLst>
          </p:cNvPr>
          <p:cNvSpPr/>
          <p:nvPr/>
        </p:nvSpPr>
        <p:spPr>
          <a:xfrm>
            <a:off x="6200102" y="3347072"/>
            <a:ext cx="1074987" cy="107498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7036B5-A757-DF4D-BA2B-B4977AD87B04}"/>
              </a:ext>
            </a:extLst>
          </p:cNvPr>
          <p:cNvSpPr/>
          <p:nvPr/>
        </p:nvSpPr>
        <p:spPr>
          <a:xfrm>
            <a:off x="6200102" y="1899272"/>
            <a:ext cx="1074987" cy="10749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4AFB39-692D-9840-A094-976A1DB5EEE5}"/>
              </a:ext>
            </a:extLst>
          </p:cNvPr>
          <p:cNvSpPr/>
          <p:nvPr/>
        </p:nvSpPr>
        <p:spPr>
          <a:xfrm>
            <a:off x="6200102" y="4823009"/>
            <a:ext cx="1074987" cy="1074987"/>
          </a:xfrm>
          <a:prstGeom prst="ellipse">
            <a:avLst/>
          </a:prstGeom>
          <a:solidFill>
            <a:srgbClr val="A00D40"/>
          </a:solidFill>
          <a:ln>
            <a:solidFill>
              <a:srgbClr val="A00D4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069A4-5C8D-D74A-B7CB-7C6A6A296392}"/>
              </a:ext>
            </a:extLst>
          </p:cNvPr>
          <p:cNvSpPr/>
          <p:nvPr/>
        </p:nvSpPr>
        <p:spPr>
          <a:xfrm>
            <a:off x="7586942" y="3347072"/>
            <a:ext cx="1074987" cy="1074987"/>
          </a:xfrm>
          <a:prstGeom prst="ellipse">
            <a:avLst/>
          </a:prstGeom>
          <a:solidFill>
            <a:srgbClr val="FEEFC8"/>
          </a:solidFill>
          <a:ln>
            <a:solidFill>
              <a:srgbClr val="FEEFC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33AD5-08F5-DE47-B79C-70043EC7F7A1}"/>
              </a:ext>
            </a:extLst>
          </p:cNvPr>
          <p:cNvSpPr/>
          <p:nvPr/>
        </p:nvSpPr>
        <p:spPr>
          <a:xfrm>
            <a:off x="7586942" y="1899272"/>
            <a:ext cx="1074987" cy="107498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21E81E-BE39-D94C-A859-9C0728825CAE}"/>
              </a:ext>
            </a:extLst>
          </p:cNvPr>
          <p:cNvSpPr/>
          <p:nvPr/>
        </p:nvSpPr>
        <p:spPr>
          <a:xfrm>
            <a:off x="7586942" y="551290"/>
            <a:ext cx="1074987" cy="1074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2A11332-82FA-CF49-8BEE-85115BED64F2}"/>
              </a:ext>
            </a:extLst>
          </p:cNvPr>
          <p:cNvSpPr/>
          <p:nvPr/>
        </p:nvSpPr>
        <p:spPr>
          <a:xfrm>
            <a:off x="4813262" y="3347072"/>
            <a:ext cx="1074987" cy="10749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485F6-6A71-DB45-B52A-9166E683FAC0}"/>
              </a:ext>
            </a:extLst>
          </p:cNvPr>
          <p:cNvSpPr/>
          <p:nvPr/>
        </p:nvSpPr>
        <p:spPr>
          <a:xfrm>
            <a:off x="4813262" y="1899272"/>
            <a:ext cx="1074987" cy="1074987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5C1F7CC-E228-9141-BB6C-5CB447CB71C5}"/>
              </a:ext>
            </a:extLst>
          </p:cNvPr>
          <p:cNvSpPr/>
          <p:nvPr/>
        </p:nvSpPr>
        <p:spPr>
          <a:xfrm>
            <a:off x="4813262" y="4823009"/>
            <a:ext cx="1074987" cy="107498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F56AFA-602B-1F40-93BD-739742A0F7CA}"/>
              </a:ext>
            </a:extLst>
          </p:cNvPr>
          <p:cNvSpPr/>
          <p:nvPr/>
        </p:nvSpPr>
        <p:spPr>
          <a:xfrm>
            <a:off x="4813262" y="564011"/>
            <a:ext cx="1074987" cy="1074987"/>
          </a:xfrm>
          <a:prstGeom prst="ellipse">
            <a:avLst/>
          </a:prstGeom>
          <a:solidFill>
            <a:srgbClr val="BC255D"/>
          </a:solidFill>
          <a:ln>
            <a:solidFill>
              <a:srgbClr val="BC255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2C8908-E1F0-4A40-887A-E582EEDDD030}"/>
              </a:ext>
            </a:extLst>
          </p:cNvPr>
          <p:cNvSpPr/>
          <p:nvPr/>
        </p:nvSpPr>
        <p:spPr>
          <a:xfrm>
            <a:off x="3540723" y="1899272"/>
            <a:ext cx="1074987" cy="1074987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AC859EF-D5B9-EF40-AECD-14698A3B2F7A}"/>
              </a:ext>
            </a:extLst>
          </p:cNvPr>
          <p:cNvSpPr/>
          <p:nvPr/>
        </p:nvSpPr>
        <p:spPr>
          <a:xfrm>
            <a:off x="3540723" y="4823009"/>
            <a:ext cx="1074987" cy="107498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305E9D0-A799-0946-A664-3593A675DB9B}"/>
              </a:ext>
            </a:extLst>
          </p:cNvPr>
          <p:cNvSpPr/>
          <p:nvPr/>
        </p:nvSpPr>
        <p:spPr>
          <a:xfrm>
            <a:off x="3540723" y="564011"/>
            <a:ext cx="1074987" cy="107498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pic>
        <p:nvPicPr>
          <p:cNvPr id="66" name="Εικόνα 32">
            <a:extLst>
              <a:ext uri="{FF2B5EF4-FFF2-40B4-BE49-F238E27FC236}">
                <a16:creationId xmlns:a16="http://schemas.microsoft.com/office/drawing/2014/main" id="{2083B120-5107-4240-A91B-E579C6096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317" y="3569447"/>
            <a:ext cx="630236" cy="630236"/>
          </a:xfrm>
          <a:prstGeom prst="rect">
            <a:avLst/>
          </a:prstGeom>
        </p:spPr>
      </p:pic>
      <p:pic>
        <p:nvPicPr>
          <p:cNvPr id="67" name="Graphic 66" descr="Scales of justice">
            <a:extLst>
              <a:ext uri="{FF2B5EF4-FFF2-40B4-BE49-F238E27FC236}">
                <a16:creationId xmlns:a16="http://schemas.microsoft.com/office/drawing/2014/main" id="{A5BC7444-2511-8B4E-9C59-174672971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115" y="709877"/>
            <a:ext cx="748568" cy="748568"/>
          </a:xfrm>
          <a:prstGeom prst="rect">
            <a:avLst/>
          </a:prstGeom>
        </p:spPr>
      </p:pic>
      <p:pic>
        <p:nvPicPr>
          <p:cNvPr id="68" name="Graphic 67" descr="Tools">
            <a:extLst>
              <a:ext uri="{FF2B5EF4-FFF2-40B4-BE49-F238E27FC236}">
                <a16:creationId xmlns:a16="http://schemas.microsoft.com/office/drawing/2014/main" id="{F53D8F39-09FB-264E-BCA0-6E50A949F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3275" y="3584345"/>
            <a:ext cx="551849" cy="551849"/>
          </a:xfrm>
          <a:prstGeom prst="rect">
            <a:avLst/>
          </a:prstGeom>
        </p:spPr>
      </p:pic>
      <p:pic>
        <p:nvPicPr>
          <p:cNvPr id="69" name="Graphic 68" descr="Users">
            <a:extLst>
              <a:ext uri="{FF2B5EF4-FFF2-40B4-BE49-F238E27FC236}">
                <a16:creationId xmlns:a16="http://schemas.microsoft.com/office/drawing/2014/main" id="{89B88979-9D77-D54B-9232-240BF1C95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2450" y="4967598"/>
            <a:ext cx="813177" cy="81317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6A24963-0802-D241-B212-368CF80DC67B}"/>
              </a:ext>
            </a:extLst>
          </p:cNvPr>
          <p:cNvSpPr txBox="1"/>
          <p:nvPr/>
        </p:nvSpPr>
        <p:spPr>
          <a:xfrm>
            <a:off x="6155292" y="4442765"/>
            <a:ext cx="11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Prescriptive Maintenance</a:t>
            </a:r>
          </a:p>
        </p:txBody>
      </p:sp>
      <p:pic>
        <p:nvPicPr>
          <p:cNvPr id="71" name="Εικόνα 6">
            <a:extLst>
              <a:ext uri="{FF2B5EF4-FFF2-40B4-BE49-F238E27FC236}">
                <a16:creationId xmlns:a16="http://schemas.microsoft.com/office/drawing/2014/main" id="{E0373514-2173-124D-8043-D2CD14CC2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7639" y="2082151"/>
            <a:ext cx="578164" cy="6860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59CA099-EB00-7044-B29A-E694657F6811}"/>
              </a:ext>
            </a:extLst>
          </p:cNvPr>
          <p:cNvSpPr txBox="1"/>
          <p:nvPr/>
        </p:nvSpPr>
        <p:spPr>
          <a:xfrm>
            <a:off x="7542132" y="4442765"/>
            <a:ext cx="11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Personalized</a:t>
            </a:r>
          </a:p>
          <a:p>
            <a:pPr algn="ctr"/>
            <a:r>
              <a:rPr lang="en-GR" sz="900">
                <a:solidFill>
                  <a:schemeClr val="bg1"/>
                </a:solidFill>
              </a:rPr>
              <a:t>Medication</a:t>
            </a:r>
          </a:p>
        </p:txBody>
      </p:sp>
      <p:pic>
        <p:nvPicPr>
          <p:cNvPr id="73" name="Graphic 72" descr="DNA">
            <a:extLst>
              <a:ext uri="{FF2B5EF4-FFF2-40B4-BE49-F238E27FC236}">
                <a16:creationId xmlns:a16="http://schemas.microsoft.com/office/drawing/2014/main" id="{26A943E7-5BC7-8F42-9A17-B34914FDCA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15" y="2135872"/>
            <a:ext cx="611224" cy="611224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A23566AA-BB86-9146-BD7E-A875A8A22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4299" y="3621712"/>
            <a:ext cx="545655" cy="545655"/>
          </a:xfrm>
          <a:prstGeom prst="rect">
            <a:avLst/>
          </a:prstGeom>
        </p:spPr>
      </p:pic>
      <p:pic>
        <p:nvPicPr>
          <p:cNvPr id="75" name="Graphic 74" descr="Heart organ">
            <a:extLst>
              <a:ext uri="{FF2B5EF4-FFF2-40B4-BE49-F238E27FC236}">
                <a16:creationId xmlns:a16="http://schemas.microsoft.com/office/drawing/2014/main" id="{F1C0B34B-B826-924B-A6FB-86992FD694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05187" y="5007959"/>
            <a:ext cx="690922" cy="690922"/>
          </a:xfrm>
          <a:prstGeom prst="rect">
            <a:avLst/>
          </a:prstGeom>
        </p:spPr>
      </p:pic>
      <p:pic>
        <p:nvPicPr>
          <p:cNvPr id="76" name="Graphic 75" descr="Watch">
            <a:extLst>
              <a:ext uri="{FF2B5EF4-FFF2-40B4-BE49-F238E27FC236}">
                <a16:creationId xmlns:a16="http://schemas.microsoft.com/office/drawing/2014/main" id="{50D214AC-8F75-3A4C-95A0-90E11A5C1C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35381" y="2135872"/>
            <a:ext cx="620476" cy="620476"/>
          </a:xfrm>
          <a:prstGeom prst="rect">
            <a:avLst/>
          </a:prstGeom>
        </p:spPr>
      </p:pic>
      <p:pic>
        <p:nvPicPr>
          <p:cNvPr id="77" name="Graphic 76" descr="Car">
            <a:extLst>
              <a:ext uri="{FF2B5EF4-FFF2-40B4-BE49-F238E27FC236}">
                <a16:creationId xmlns:a16="http://schemas.microsoft.com/office/drawing/2014/main" id="{638C5ABE-9817-9B45-BABF-5FB701E497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1668" y="731985"/>
            <a:ext cx="753096" cy="753096"/>
          </a:xfrm>
          <a:prstGeom prst="rect">
            <a:avLst/>
          </a:prstGeom>
        </p:spPr>
      </p:pic>
      <p:pic>
        <p:nvPicPr>
          <p:cNvPr id="78" name="Graphic 77" descr="Lightning">
            <a:extLst>
              <a:ext uri="{FF2B5EF4-FFF2-40B4-BE49-F238E27FC236}">
                <a16:creationId xmlns:a16="http://schemas.microsoft.com/office/drawing/2014/main" id="{99625FF5-35DA-5B4F-80BA-FD18C9034E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23933" y="4981596"/>
            <a:ext cx="914400" cy="914400"/>
          </a:xfrm>
          <a:prstGeom prst="rect">
            <a:avLst/>
          </a:prstGeom>
        </p:spPr>
      </p:pic>
      <p:pic>
        <p:nvPicPr>
          <p:cNvPr id="79" name="Graphic 78" descr="Water">
            <a:extLst>
              <a:ext uri="{FF2B5EF4-FFF2-40B4-BE49-F238E27FC236}">
                <a16:creationId xmlns:a16="http://schemas.microsoft.com/office/drawing/2014/main" id="{B999B16B-44A3-2F4E-A2C4-135F73B07A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5187" y="726987"/>
            <a:ext cx="682329" cy="6823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C916186-5FA9-224E-AD81-469C3FA96932}"/>
              </a:ext>
            </a:extLst>
          </p:cNvPr>
          <p:cNvSpPr txBox="1"/>
          <p:nvPr/>
        </p:nvSpPr>
        <p:spPr>
          <a:xfrm>
            <a:off x="7542132" y="299474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Robotic Assistant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AA91FC-9B91-B041-90EB-F50565A36C39}"/>
              </a:ext>
            </a:extLst>
          </p:cNvPr>
          <p:cNvSpPr txBox="1"/>
          <p:nvPr/>
        </p:nvSpPr>
        <p:spPr>
          <a:xfrm>
            <a:off x="4797492" y="592862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663CA4-769E-FC49-B756-B1679FC54D45}"/>
              </a:ext>
            </a:extLst>
          </p:cNvPr>
          <p:cNvSpPr txBox="1"/>
          <p:nvPr/>
        </p:nvSpPr>
        <p:spPr>
          <a:xfrm>
            <a:off x="7542240" y="1659019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Assist Bail System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D2AAAC-DFFA-7746-96DB-A66ED48D69AD}"/>
              </a:ext>
            </a:extLst>
          </p:cNvPr>
          <p:cNvSpPr txBox="1"/>
          <p:nvPr/>
        </p:nvSpPr>
        <p:spPr>
          <a:xfrm>
            <a:off x="4778683" y="4436691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185682-2F30-2B4D-BD7F-0F1FDC5B26B7}"/>
              </a:ext>
            </a:extLst>
          </p:cNvPr>
          <p:cNvSpPr txBox="1"/>
          <p:nvPr/>
        </p:nvSpPr>
        <p:spPr>
          <a:xfrm>
            <a:off x="6137756" y="1675838"/>
            <a:ext cx="1277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Text Summarization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F9E848-823A-CB4A-8174-ABE9F54D53BF}"/>
              </a:ext>
            </a:extLst>
          </p:cNvPr>
          <p:cNvSpPr txBox="1"/>
          <p:nvPr/>
        </p:nvSpPr>
        <p:spPr>
          <a:xfrm>
            <a:off x="6123946" y="3021222"/>
            <a:ext cx="1277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Drug Design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5F00AB-BE19-1F40-A57B-1DE3032E5E2A}"/>
              </a:ext>
            </a:extLst>
          </p:cNvPr>
          <p:cNvSpPr txBox="1"/>
          <p:nvPr/>
        </p:nvSpPr>
        <p:spPr>
          <a:xfrm>
            <a:off x="3487432" y="445443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453727-09CF-2347-B9F2-FBD7B9B75DB1}"/>
              </a:ext>
            </a:extLst>
          </p:cNvPr>
          <p:cNvSpPr txBox="1"/>
          <p:nvPr/>
        </p:nvSpPr>
        <p:spPr>
          <a:xfrm>
            <a:off x="3498729" y="5902242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Natural Disaster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48DCDC-9EC3-CB49-9346-00300D934A55}"/>
              </a:ext>
            </a:extLst>
          </p:cNvPr>
          <p:cNvSpPr txBox="1"/>
          <p:nvPr/>
        </p:nvSpPr>
        <p:spPr>
          <a:xfrm>
            <a:off x="3507084" y="1638869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Self Driving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6245F3-2B1A-934C-A294-2411BBD67D57}"/>
              </a:ext>
            </a:extLst>
          </p:cNvPr>
          <p:cNvSpPr txBox="1"/>
          <p:nvPr/>
        </p:nvSpPr>
        <p:spPr>
          <a:xfrm>
            <a:off x="3471879" y="3025555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Credit Score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917C7C2-94C9-CA40-8801-D17E5AF8363E}"/>
              </a:ext>
            </a:extLst>
          </p:cNvPr>
          <p:cNvSpPr txBox="1"/>
          <p:nvPr/>
        </p:nvSpPr>
        <p:spPr>
          <a:xfrm>
            <a:off x="4803414" y="3025991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Fall Detection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016B16A-C5D0-554C-8CEE-D7D3F9577658}"/>
              </a:ext>
            </a:extLst>
          </p:cNvPr>
          <p:cNvSpPr txBox="1"/>
          <p:nvPr/>
        </p:nvSpPr>
        <p:spPr>
          <a:xfrm>
            <a:off x="4732308" y="166671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Water Waste</a:t>
            </a:r>
            <a:endParaRPr lang="en-GR" sz="900">
              <a:solidFill>
                <a:schemeClr val="bg1"/>
              </a:solidFill>
            </a:endParaRPr>
          </a:p>
        </p:txBody>
      </p:sp>
      <p:pic>
        <p:nvPicPr>
          <p:cNvPr id="92" name="Εικόνα 26" descr="Εικόνα που περιέχει μουσική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B6A71591-D065-2A4F-B2B8-CD4DECF4C49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75526" y="2120613"/>
            <a:ext cx="606738" cy="601462"/>
          </a:xfrm>
          <a:prstGeom prst="rect">
            <a:avLst/>
          </a:prstGeom>
        </p:spPr>
      </p:pic>
      <p:pic>
        <p:nvPicPr>
          <p:cNvPr id="93" name="Graphic 92" descr="Fingerprint">
            <a:extLst>
              <a:ext uri="{FF2B5EF4-FFF2-40B4-BE49-F238E27FC236}">
                <a16:creationId xmlns:a16="http://schemas.microsoft.com/office/drawing/2014/main" id="{28083201-FE79-7048-AFF4-EE0FFED8C00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5101" y="3421150"/>
            <a:ext cx="914400" cy="9144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42C68C6-129A-E04B-93B2-70ED57AD22A5}"/>
              </a:ext>
            </a:extLst>
          </p:cNvPr>
          <p:cNvSpPr txBox="1"/>
          <p:nvPr/>
        </p:nvSpPr>
        <p:spPr>
          <a:xfrm>
            <a:off x="6160134" y="5903209"/>
            <a:ext cx="11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Automated Recruitments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57E4E40-DA54-C245-BD80-424AFAA65495}"/>
              </a:ext>
            </a:extLst>
          </p:cNvPr>
          <p:cNvSpPr/>
          <p:nvPr/>
        </p:nvSpPr>
        <p:spPr>
          <a:xfrm>
            <a:off x="7542743" y="4822583"/>
            <a:ext cx="1074987" cy="1074987"/>
          </a:xfrm>
          <a:prstGeom prst="ellipse">
            <a:avLst/>
          </a:prstGeom>
          <a:solidFill>
            <a:srgbClr val="20438C"/>
          </a:solidFill>
          <a:ln>
            <a:solidFill>
              <a:srgbClr val="20438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pic>
        <p:nvPicPr>
          <p:cNvPr id="96" name="Εικόνα 28">
            <a:extLst>
              <a:ext uri="{FF2B5EF4-FFF2-40B4-BE49-F238E27FC236}">
                <a16:creationId xmlns:a16="http://schemas.microsoft.com/office/drawing/2014/main" id="{CCC8EB09-F5D0-9447-9F97-3C804BCBFBF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5272" y="4875428"/>
            <a:ext cx="969296" cy="969296"/>
          </a:xfrm>
          <a:prstGeom prst="ellipse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C0E6F0C-8DC1-7041-81E4-5041F82F2734}"/>
              </a:ext>
            </a:extLst>
          </p:cNvPr>
          <p:cNvSpPr txBox="1"/>
          <p:nvPr/>
        </p:nvSpPr>
        <p:spPr>
          <a:xfrm>
            <a:off x="7497935" y="5892481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GDPR Complaint AI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F4495-F5D6-9F4F-B6EA-91979A09DD6E}"/>
              </a:ext>
            </a:extLst>
          </p:cNvPr>
          <p:cNvSpPr txBox="1"/>
          <p:nvPr/>
        </p:nvSpPr>
        <p:spPr>
          <a:xfrm rot="16200000">
            <a:off x="-288051" y="2836063"/>
            <a:ext cx="602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AI APPLICATIONS</a:t>
            </a:r>
            <a:endParaRPr lang="en-GR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8C82A-357F-4AA8-B041-B3678E7D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3</a:t>
            </a:fld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81826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34D8D0-BB09-C046-9747-17827CB13230}"/>
              </a:ext>
            </a:extLst>
          </p:cNvPr>
          <p:cNvGrpSpPr/>
          <p:nvPr/>
        </p:nvGrpSpPr>
        <p:grpSpPr>
          <a:xfrm>
            <a:off x="1587152" y="3756569"/>
            <a:ext cx="4947249" cy="870089"/>
            <a:chOff x="3667643" y="3584345"/>
            <a:chExt cx="2909533" cy="5779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991E36-E3E4-CE42-9943-32D127E1E7F6}"/>
                </a:ext>
              </a:extLst>
            </p:cNvPr>
            <p:cNvSpPr/>
            <p:nvPr/>
          </p:nvSpPr>
          <p:spPr>
            <a:xfrm>
              <a:off x="3837711" y="3840532"/>
              <a:ext cx="2739465" cy="1190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0885CB-4D55-8B40-BA36-497F4E8B36CA}"/>
                </a:ext>
              </a:extLst>
            </p:cNvPr>
            <p:cNvSpPr/>
            <p:nvPr/>
          </p:nvSpPr>
          <p:spPr>
            <a:xfrm>
              <a:off x="3667643" y="3584345"/>
              <a:ext cx="249384" cy="577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26975687-B3F2-4F46-9296-45B96EBE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A02BE4-EBD8-184F-A249-67DCC77B8535}"/>
              </a:ext>
            </a:extLst>
          </p:cNvPr>
          <p:cNvSpPr/>
          <p:nvPr/>
        </p:nvSpPr>
        <p:spPr>
          <a:xfrm>
            <a:off x="-4059723" y="368852"/>
            <a:ext cx="6124392" cy="6029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17324AF-A61F-D248-A929-1C5CB504DB69}"/>
              </a:ext>
            </a:extLst>
          </p:cNvPr>
          <p:cNvSpPr/>
          <p:nvPr/>
        </p:nvSpPr>
        <p:spPr>
          <a:xfrm>
            <a:off x="-895152" y="571189"/>
            <a:ext cx="1074987" cy="1074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450">
                <a:solidFill>
                  <a:schemeClr val="tx1"/>
                </a:solidFill>
              </a:rPr>
              <a:t>Hello this is not a useful piece </a:t>
            </a:r>
            <a:r>
              <a:rPr lang="en-US" sz="450">
                <a:solidFill>
                  <a:schemeClr val="tx1"/>
                </a:solidFill>
                <a:highlight>
                  <a:srgbClr val="FFFF00"/>
                </a:highlight>
              </a:rPr>
              <a:t>of text, but I </a:t>
            </a:r>
            <a:r>
              <a:rPr lang="en-US" sz="450">
                <a:solidFill>
                  <a:schemeClr val="tx1"/>
                </a:solidFill>
              </a:rPr>
              <a:t>would like to use it for a </a:t>
            </a:r>
            <a:r>
              <a:rPr lang="en-US" sz="450">
                <a:solidFill>
                  <a:schemeClr val="tx1"/>
                </a:solidFill>
                <a:highlight>
                  <a:srgbClr val="FFFF00"/>
                </a:highlight>
              </a:rPr>
              <a:t>text summarization </a:t>
            </a:r>
            <a:r>
              <a:rPr lang="en-US" sz="450">
                <a:solidFill>
                  <a:schemeClr val="tx1"/>
                </a:solidFill>
              </a:rPr>
              <a:t>example of </a:t>
            </a:r>
            <a:r>
              <a:rPr lang="en-US" sz="450">
                <a:solidFill>
                  <a:schemeClr val="tx1"/>
                </a:solidFill>
                <a:highlight>
                  <a:srgbClr val="FFFF00"/>
                </a:highlight>
              </a:rPr>
              <a:t>interpretable machine learning,</a:t>
            </a:r>
            <a:r>
              <a:rPr lang="en-US" sz="450">
                <a:solidFill>
                  <a:schemeClr val="tx1"/>
                </a:solidFill>
              </a:rPr>
              <a:t> which is a subfield of explainable machine learning. Made by John Mollas for </a:t>
            </a:r>
            <a:r>
              <a:rPr lang="en-US" sz="450" b="1">
                <a:solidFill>
                  <a:schemeClr val="tx1"/>
                </a:solidFill>
                <a:highlight>
                  <a:srgbClr val="FFFF00"/>
                </a:highlight>
              </a:rPr>
              <a:t>NeHuAI20</a:t>
            </a:r>
            <a:endParaRPr lang="en-GR" sz="450" b="1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09B077-1A2F-394E-A1E4-FE2902B96432}"/>
              </a:ext>
            </a:extLst>
          </p:cNvPr>
          <p:cNvSpPr/>
          <p:nvPr/>
        </p:nvSpPr>
        <p:spPr>
          <a:xfrm>
            <a:off x="-3555426" y="3344496"/>
            <a:ext cx="1074987" cy="10749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61F095-54CC-9147-80A4-B62C3CBD1087}"/>
              </a:ext>
            </a:extLst>
          </p:cNvPr>
          <p:cNvSpPr/>
          <p:nvPr/>
        </p:nvSpPr>
        <p:spPr>
          <a:xfrm>
            <a:off x="-893425" y="3347072"/>
            <a:ext cx="1074987" cy="107498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7036B5-A757-DF4D-BA2B-B4977AD87B04}"/>
              </a:ext>
            </a:extLst>
          </p:cNvPr>
          <p:cNvSpPr/>
          <p:nvPr/>
        </p:nvSpPr>
        <p:spPr>
          <a:xfrm>
            <a:off x="-893425" y="1899272"/>
            <a:ext cx="1074987" cy="10749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4AFB39-692D-9840-A094-976A1DB5EEE5}"/>
              </a:ext>
            </a:extLst>
          </p:cNvPr>
          <p:cNvSpPr/>
          <p:nvPr/>
        </p:nvSpPr>
        <p:spPr>
          <a:xfrm>
            <a:off x="-893425" y="4823009"/>
            <a:ext cx="1074987" cy="1074987"/>
          </a:xfrm>
          <a:prstGeom prst="ellipse">
            <a:avLst/>
          </a:prstGeom>
          <a:solidFill>
            <a:srgbClr val="A00D40"/>
          </a:solidFill>
          <a:ln>
            <a:solidFill>
              <a:srgbClr val="A00D4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069A4-5C8D-D74A-B7CB-7C6A6A296392}"/>
              </a:ext>
            </a:extLst>
          </p:cNvPr>
          <p:cNvSpPr/>
          <p:nvPr/>
        </p:nvSpPr>
        <p:spPr>
          <a:xfrm>
            <a:off x="493415" y="3347072"/>
            <a:ext cx="1074987" cy="1074987"/>
          </a:xfrm>
          <a:prstGeom prst="ellipse">
            <a:avLst/>
          </a:prstGeom>
          <a:solidFill>
            <a:srgbClr val="FEEFC8"/>
          </a:solidFill>
          <a:ln>
            <a:solidFill>
              <a:srgbClr val="FEEFC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333AD5-08F5-DE47-B79C-70043EC7F7A1}"/>
              </a:ext>
            </a:extLst>
          </p:cNvPr>
          <p:cNvSpPr/>
          <p:nvPr/>
        </p:nvSpPr>
        <p:spPr>
          <a:xfrm>
            <a:off x="493415" y="1899272"/>
            <a:ext cx="1074987" cy="107498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21E81E-BE39-D94C-A859-9C0728825CAE}"/>
              </a:ext>
            </a:extLst>
          </p:cNvPr>
          <p:cNvSpPr/>
          <p:nvPr/>
        </p:nvSpPr>
        <p:spPr>
          <a:xfrm>
            <a:off x="493415" y="551290"/>
            <a:ext cx="1074987" cy="10749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2A11332-82FA-CF49-8BEE-85115BED64F2}"/>
              </a:ext>
            </a:extLst>
          </p:cNvPr>
          <p:cNvSpPr/>
          <p:nvPr/>
        </p:nvSpPr>
        <p:spPr>
          <a:xfrm>
            <a:off x="-2280265" y="3347072"/>
            <a:ext cx="1074987" cy="10749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6485F6-6A71-DB45-B52A-9166E683FAC0}"/>
              </a:ext>
            </a:extLst>
          </p:cNvPr>
          <p:cNvSpPr/>
          <p:nvPr/>
        </p:nvSpPr>
        <p:spPr>
          <a:xfrm>
            <a:off x="-2280265" y="1899272"/>
            <a:ext cx="1074987" cy="1074987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5C1F7CC-E228-9141-BB6C-5CB447CB71C5}"/>
              </a:ext>
            </a:extLst>
          </p:cNvPr>
          <p:cNvSpPr/>
          <p:nvPr/>
        </p:nvSpPr>
        <p:spPr>
          <a:xfrm>
            <a:off x="-2280265" y="4823009"/>
            <a:ext cx="1074987" cy="107498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F56AFA-602B-1F40-93BD-739742A0F7CA}"/>
              </a:ext>
            </a:extLst>
          </p:cNvPr>
          <p:cNvSpPr/>
          <p:nvPr/>
        </p:nvSpPr>
        <p:spPr>
          <a:xfrm>
            <a:off x="-2280265" y="564011"/>
            <a:ext cx="1074987" cy="1074987"/>
          </a:xfrm>
          <a:prstGeom prst="ellipse">
            <a:avLst/>
          </a:prstGeom>
          <a:solidFill>
            <a:srgbClr val="BC255D"/>
          </a:solidFill>
          <a:ln>
            <a:solidFill>
              <a:srgbClr val="BC255D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2C8908-E1F0-4A40-887A-E582EEDDD030}"/>
              </a:ext>
            </a:extLst>
          </p:cNvPr>
          <p:cNvSpPr/>
          <p:nvPr/>
        </p:nvSpPr>
        <p:spPr>
          <a:xfrm>
            <a:off x="-3552804" y="1899272"/>
            <a:ext cx="1074987" cy="1074987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AC859EF-D5B9-EF40-AECD-14698A3B2F7A}"/>
              </a:ext>
            </a:extLst>
          </p:cNvPr>
          <p:cNvSpPr/>
          <p:nvPr/>
        </p:nvSpPr>
        <p:spPr>
          <a:xfrm>
            <a:off x="-3552804" y="4823009"/>
            <a:ext cx="1074987" cy="107498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305E9D0-A799-0946-A664-3593A675DB9B}"/>
              </a:ext>
            </a:extLst>
          </p:cNvPr>
          <p:cNvSpPr/>
          <p:nvPr/>
        </p:nvSpPr>
        <p:spPr>
          <a:xfrm>
            <a:off x="-3552804" y="564011"/>
            <a:ext cx="1074987" cy="107498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pic>
        <p:nvPicPr>
          <p:cNvPr id="66" name="Εικόνα 32">
            <a:extLst>
              <a:ext uri="{FF2B5EF4-FFF2-40B4-BE49-F238E27FC236}">
                <a16:creationId xmlns:a16="http://schemas.microsoft.com/office/drawing/2014/main" id="{2083B120-5107-4240-A91B-E579C6096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790" y="3569447"/>
            <a:ext cx="630236" cy="630236"/>
          </a:xfrm>
          <a:prstGeom prst="rect">
            <a:avLst/>
          </a:prstGeom>
        </p:spPr>
      </p:pic>
      <p:pic>
        <p:nvPicPr>
          <p:cNvPr id="67" name="Graphic 66" descr="Scales of justice">
            <a:extLst>
              <a:ext uri="{FF2B5EF4-FFF2-40B4-BE49-F238E27FC236}">
                <a16:creationId xmlns:a16="http://schemas.microsoft.com/office/drawing/2014/main" id="{A5BC7444-2511-8B4E-9C59-174672971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588" y="709877"/>
            <a:ext cx="748568" cy="748568"/>
          </a:xfrm>
          <a:prstGeom prst="rect">
            <a:avLst/>
          </a:prstGeom>
        </p:spPr>
      </p:pic>
      <p:pic>
        <p:nvPicPr>
          <p:cNvPr id="68" name="Graphic 67" descr="Tools">
            <a:extLst>
              <a:ext uri="{FF2B5EF4-FFF2-40B4-BE49-F238E27FC236}">
                <a16:creationId xmlns:a16="http://schemas.microsoft.com/office/drawing/2014/main" id="{F53D8F39-09FB-264E-BCA0-6E50A949F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30252" y="3584345"/>
            <a:ext cx="551849" cy="551849"/>
          </a:xfrm>
          <a:prstGeom prst="rect">
            <a:avLst/>
          </a:prstGeom>
        </p:spPr>
      </p:pic>
      <p:pic>
        <p:nvPicPr>
          <p:cNvPr id="69" name="Graphic 68" descr="Users">
            <a:extLst>
              <a:ext uri="{FF2B5EF4-FFF2-40B4-BE49-F238E27FC236}">
                <a16:creationId xmlns:a16="http://schemas.microsoft.com/office/drawing/2014/main" id="{89B88979-9D77-D54B-9232-240BF1C95F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771077" y="4967598"/>
            <a:ext cx="813177" cy="81317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6A24963-0802-D241-B212-368CF80DC67B}"/>
              </a:ext>
            </a:extLst>
          </p:cNvPr>
          <p:cNvSpPr txBox="1"/>
          <p:nvPr/>
        </p:nvSpPr>
        <p:spPr>
          <a:xfrm>
            <a:off x="-938235" y="4442765"/>
            <a:ext cx="11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Prescriptive Maintenance</a:t>
            </a:r>
          </a:p>
        </p:txBody>
      </p:sp>
      <p:pic>
        <p:nvPicPr>
          <p:cNvPr id="71" name="Εικόνα 6">
            <a:extLst>
              <a:ext uri="{FF2B5EF4-FFF2-40B4-BE49-F238E27FC236}">
                <a16:creationId xmlns:a16="http://schemas.microsoft.com/office/drawing/2014/main" id="{E0373514-2173-124D-8043-D2CD14CC2D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112" y="2082151"/>
            <a:ext cx="578164" cy="6860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59CA099-EB00-7044-B29A-E694657F6811}"/>
              </a:ext>
            </a:extLst>
          </p:cNvPr>
          <p:cNvSpPr txBox="1"/>
          <p:nvPr/>
        </p:nvSpPr>
        <p:spPr>
          <a:xfrm>
            <a:off x="448605" y="4442765"/>
            <a:ext cx="11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Personalized</a:t>
            </a:r>
          </a:p>
          <a:p>
            <a:pPr algn="ctr"/>
            <a:r>
              <a:rPr lang="en-GR" sz="900">
                <a:solidFill>
                  <a:schemeClr val="bg1"/>
                </a:solidFill>
              </a:rPr>
              <a:t>Medication</a:t>
            </a:r>
          </a:p>
        </p:txBody>
      </p:sp>
      <p:pic>
        <p:nvPicPr>
          <p:cNvPr id="73" name="Graphic 72" descr="DNA">
            <a:extLst>
              <a:ext uri="{FF2B5EF4-FFF2-40B4-BE49-F238E27FC236}">
                <a16:creationId xmlns:a16="http://schemas.microsoft.com/office/drawing/2014/main" id="{26A943E7-5BC7-8F42-9A17-B34914FDCA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79212" y="2135872"/>
            <a:ext cx="611224" cy="611224"/>
          </a:xfrm>
          <a:prstGeom prst="rect">
            <a:avLst/>
          </a:prstGeom>
        </p:spPr>
      </p:pic>
      <p:pic>
        <p:nvPicPr>
          <p:cNvPr id="74" name="Graphic 73" descr="Presentation with bar chart">
            <a:extLst>
              <a:ext uri="{FF2B5EF4-FFF2-40B4-BE49-F238E27FC236}">
                <a16:creationId xmlns:a16="http://schemas.microsoft.com/office/drawing/2014/main" id="{A23566AA-BB86-9146-BD7E-A875A8A229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009228" y="3621712"/>
            <a:ext cx="545655" cy="545655"/>
          </a:xfrm>
          <a:prstGeom prst="rect">
            <a:avLst/>
          </a:prstGeom>
        </p:spPr>
      </p:pic>
      <p:pic>
        <p:nvPicPr>
          <p:cNvPr id="75" name="Graphic 74" descr="Heart organ">
            <a:extLst>
              <a:ext uri="{FF2B5EF4-FFF2-40B4-BE49-F238E27FC236}">
                <a16:creationId xmlns:a16="http://schemas.microsoft.com/office/drawing/2014/main" id="{F1C0B34B-B826-924B-A6FB-86992FD694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088340" y="5007959"/>
            <a:ext cx="690922" cy="690922"/>
          </a:xfrm>
          <a:prstGeom prst="rect">
            <a:avLst/>
          </a:prstGeom>
        </p:spPr>
      </p:pic>
      <p:pic>
        <p:nvPicPr>
          <p:cNvPr id="76" name="Graphic 75" descr="Watch">
            <a:extLst>
              <a:ext uri="{FF2B5EF4-FFF2-40B4-BE49-F238E27FC236}">
                <a16:creationId xmlns:a16="http://schemas.microsoft.com/office/drawing/2014/main" id="{50D214AC-8F75-3A4C-95A0-90E11A5C1C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058146" y="2135872"/>
            <a:ext cx="620476" cy="620476"/>
          </a:xfrm>
          <a:prstGeom prst="rect">
            <a:avLst/>
          </a:prstGeom>
        </p:spPr>
      </p:pic>
      <p:pic>
        <p:nvPicPr>
          <p:cNvPr id="77" name="Graphic 76" descr="Car">
            <a:extLst>
              <a:ext uri="{FF2B5EF4-FFF2-40B4-BE49-F238E27FC236}">
                <a16:creationId xmlns:a16="http://schemas.microsoft.com/office/drawing/2014/main" id="{638C5ABE-9817-9B45-BABF-5FB701E497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3391859" y="731985"/>
            <a:ext cx="753096" cy="753096"/>
          </a:xfrm>
          <a:prstGeom prst="rect">
            <a:avLst/>
          </a:prstGeom>
        </p:spPr>
      </p:pic>
      <p:pic>
        <p:nvPicPr>
          <p:cNvPr id="78" name="Graphic 77" descr="Lightning">
            <a:extLst>
              <a:ext uri="{FF2B5EF4-FFF2-40B4-BE49-F238E27FC236}">
                <a16:creationId xmlns:a16="http://schemas.microsoft.com/office/drawing/2014/main" id="{99625FF5-35DA-5B4F-80BA-FD18C9034E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469594" y="4981596"/>
            <a:ext cx="914400" cy="914400"/>
          </a:xfrm>
          <a:prstGeom prst="rect">
            <a:avLst/>
          </a:prstGeom>
        </p:spPr>
      </p:pic>
      <p:pic>
        <p:nvPicPr>
          <p:cNvPr id="79" name="Graphic 78" descr="Water">
            <a:extLst>
              <a:ext uri="{FF2B5EF4-FFF2-40B4-BE49-F238E27FC236}">
                <a16:creationId xmlns:a16="http://schemas.microsoft.com/office/drawing/2014/main" id="{B999B16B-44A3-2F4E-A2C4-135F73B07A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2088340" y="726987"/>
            <a:ext cx="682329" cy="6823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C916186-5FA9-224E-AD81-469C3FA96932}"/>
              </a:ext>
            </a:extLst>
          </p:cNvPr>
          <p:cNvSpPr txBox="1"/>
          <p:nvPr/>
        </p:nvSpPr>
        <p:spPr>
          <a:xfrm>
            <a:off x="448605" y="299474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Robotic Assistant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AA91FC-9B91-B041-90EB-F50565A36C39}"/>
              </a:ext>
            </a:extLst>
          </p:cNvPr>
          <p:cNvSpPr txBox="1"/>
          <p:nvPr/>
        </p:nvSpPr>
        <p:spPr>
          <a:xfrm>
            <a:off x="-2296035" y="592862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663CA4-769E-FC49-B756-B1679FC54D45}"/>
              </a:ext>
            </a:extLst>
          </p:cNvPr>
          <p:cNvSpPr txBox="1"/>
          <p:nvPr/>
        </p:nvSpPr>
        <p:spPr>
          <a:xfrm>
            <a:off x="448713" y="1659019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Assist Bail System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D2AAAC-DFFA-7746-96DB-A66ED48D69AD}"/>
              </a:ext>
            </a:extLst>
          </p:cNvPr>
          <p:cNvSpPr txBox="1"/>
          <p:nvPr/>
        </p:nvSpPr>
        <p:spPr>
          <a:xfrm>
            <a:off x="-2314844" y="4436691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185682-2F30-2B4D-BD7F-0F1FDC5B26B7}"/>
              </a:ext>
            </a:extLst>
          </p:cNvPr>
          <p:cNvSpPr txBox="1"/>
          <p:nvPr/>
        </p:nvSpPr>
        <p:spPr>
          <a:xfrm>
            <a:off x="-955771" y="1675838"/>
            <a:ext cx="1277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Text Summarization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F9E848-823A-CB4A-8174-ABE9F54D53BF}"/>
              </a:ext>
            </a:extLst>
          </p:cNvPr>
          <p:cNvSpPr txBox="1"/>
          <p:nvPr/>
        </p:nvSpPr>
        <p:spPr>
          <a:xfrm>
            <a:off x="-969581" y="3021222"/>
            <a:ext cx="1277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Drug Design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5F00AB-BE19-1F40-A57B-1DE3032E5E2A}"/>
              </a:ext>
            </a:extLst>
          </p:cNvPr>
          <p:cNvSpPr txBox="1"/>
          <p:nvPr/>
        </p:nvSpPr>
        <p:spPr>
          <a:xfrm>
            <a:off x="-3606095" y="445443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453727-09CF-2347-B9F2-FBD7B9B75DB1}"/>
              </a:ext>
            </a:extLst>
          </p:cNvPr>
          <p:cNvSpPr txBox="1"/>
          <p:nvPr/>
        </p:nvSpPr>
        <p:spPr>
          <a:xfrm>
            <a:off x="-3594798" y="5902242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Natural Disaster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48DCDC-9EC3-CB49-9346-00300D934A55}"/>
              </a:ext>
            </a:extLst>
          </p:cNvPr>
          <p:cNvSpPr txBox="1"/>
          <p:nvPr/>
        </p:nvSpPr>
        <p:spPr>
          <a:xfrm>
            <a:off x="-3586443" y="1638869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Self Driving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6245F3-2B1A-934C-A294-2411BBD67D57}"/>
              </a:ext>
            </a:extLst>
          </p:cNvPr>
          <p:cNvSpPr txBox="1"/>
          <p:nvPr/>
        </p:nvSpPr>
        <p:spPr>
          <a:xfrm>
            <a:off x="-3621648" y="3025555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Credit Score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917C7C2-94C9-CA40-8801-D17E5AF8363E}"/>
              </a:ext>
            </a:extLst>
          </p:cNvPr>
          <p:cNvSpPr txBox="1"/>
          <p:nvPr/>
        </p:nvSpPr>
        <p:spPr>
          <a:xfrm>
            <a:off x="-2290113" y="3025991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Fall Detection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016B16A-C5D0-554C-8CEE-D7D3F9577658}"/>
              </a:ext>
            </a:extLst>
          </p:cNvPr>
          <p:cNvSpPr txBox="1"/>
          <p:nvPr/>
        </p:nvSpPr>
        <p:spPr>
          <a:xfrm>
            <a:off x="-2361219" y="1666714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Water Waste</a:t>
            </a:r>
            <a:endParaRPr lang="en-GR" sz="900">
              <a:solidFill>
                <a:schemeClr val="bg1"/>
              </a:solidFill>
            </a:endParaRPr>
          </a:p>
        </p:txBody>
      </p:sp>
      <p:pic>
        <p:nvPicPr>
          <p:cNvPr id="92" name="Εικόνα 26" descr="Εικόνα που περιέχει μουσική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B6A71591-D065-2A4F-B2B8-CD4DECF4C49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3318001" y="2120613"/>
            <a:ext cx="606738" cy="601462"/>
          </a:xfrm>
          <a:prstGeom prst="rect">
            <a:avLst/>
          </a:prstGeom>
        </p:spPr>
      </p:pic>
      <p:pic>
        <p:nvPicPr>
          <p:cNvPr id="93" name="Graphic 92" descr="Fingerprint">
            <a:extLst>
              <a:ext uri="{FF2B5EF4-FFF2-40B4-BE49-F238E27FC236}">
                <a16:creationId xmlns:a16="http://schemas.microsoft.com/office/drawing/2014/main" id="{28083201-FE79-7048-AFF4-EE0FFED8C0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3458426" y="3421150"/>
            <a:ext cx="914400" cy="9144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42C68C6-129A-E04B-93B2-70ED57AD22A5}"/>
              </a:ext>
            </a:extLst>
          </p:cNvPr>
          <p:cNvSpPr txBox="1"/>
          <p:nvPr/>
        </p:nvSpPr>
        <p:spPr>
          <a:xfrm>
            <a:off x="-933393" y="5903209"/>
            <a:ext cx="11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900">
                <a:solidFill>
                  <a:schemeClr val="bg1"/>
                </a:solidFill>
              </a:rPr>
              <a:t>Automated Recruitments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57E4E40-DA54-C245-BD80-424AFAA65495}"/>
              </a:ext>
            </a:extLst>
          </p:cNvPr>
          <p:cNvSpPr/>
          <p:nvPr/>
        </p:nvSpPr>
        <p:spPr>
          <a:xfrm>
            <a:off x="449216" y="4822583"/>
            <a:ext cx="1074987" cy="1074987"/>
          </a:xfrm>
          <a:prstGeom prst="ellipse">
            <a:avLst/>
          </a:prstGeom>
          <a:solidFill>
            <a:srgbClr val="20438C"/>
          </a:solidFill>
          <a:ln>
            <a:solidFill>
              <a:srgbClr val="20438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bg1"/>
              </a:solidFill>
            </a:endParaRPr>
          </a:p>
        </p:txBody>
      </p:sp>
      <p:pic>
        <p:nvPicPr>
          <p:cNvPr id="96" name="Εικόνα 28">
            <a:extLst>
              <a:ext uri="{FF2B5EF4-FFF2-40B4-BE49-F238E27FC236}">
                <a16:creationId xmlns:a16="http://schemas.microsoft.com/office/drawing/2014/main" id="{CCC8EB09-F5D0-9447-9F97-3C804BCBFBF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745" y="4875428"/>
            <a:ext cx="969296" cy="969296"/>
          </a:xfrm>
          <a:prstGeom prst="ellipse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C0E6F0C-8DC1-7041-81E4-5041F82F2734}"/>
              </a:ext>
            </a:extLst>
          </p:cNvPr>
          <p:cNvSpPr txBox="1"/>
          <p:nvPr/>
        </p:nvSpPr>
        <p:spPr>
          <a:xfrm>
            <a:off x="404408" y="5892481"/>
            <a:ext cx="1164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GDPR Complaint AI</a:t>
            </a:r>
            <a:endParaRPr lang="en-GR" sz="9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F4495-F5D6-9F4F-B6EA-91979A09DD6E}"/>
              </a:ext>
            </a:extLst>
          </p:cNvPr>
          <p:cNvSpPr txBox="1"/>
          <p:nvPr/>
        </p:nvSpPr>
        <p:spPr>
          <a:xfrm rot="16200000">
            <a:off x="-7381578" y="2836063"/>
            <a:ext cx="602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AI APPLICATIONS</a:t>
            </a:r>
            <a:endParaRPr lang="en-GR" sz="6600" dirty="0"/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F66E242C-82AF-1D43-A471-EA531FE25438}"/>
              </a:ext>
            </a:extLst>
          </p:cNvPr>
          <p:cNvSpPr txBox="1">
            <a:spLocks/>
          </p:cNvSpPr>
          <p:nvPr/>
        </p:nvSpPr>
        <p:spPr>
          <a:xfrm>
            <a:off x="5919553" y="354075"/>
            <a:ext cx="5823734" cy="3952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400" dirty="0"/>
              <a:t>Explainable AI (XAI) refers to methods and techniques in the application</a:t>
            </a:r>
            <a:r>
              <a:rPr lang="en-US" sz="2400" dirty="0"/>
              <a:t>s</a:t>
            </a:r>
            <a:r>
              <a:rPr lang="en-GB" sz="2400" dirty="0"/>
              <a:t> of artificial intelligence such that will shed light to reasons of the decision-making of such systems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7D043-BF7C-424E-925F-582FF7486326}"/>
              </a:ext>
            </a:extLst>
          </p:cNvPr>
          <p:cNvSpPr txBox="1"/>
          <p:nvPr/>
        </p:nvSpPr>
        <p:spPr>
          <a:xfrm>
            <a:off x="1081231" y="-450198"/>
            <a:ext cx="60293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0" b="1" spc="-300" dirty="0"/>
              <a:t>XAI</a:t>
            </a:r>
          </a:p>
        </p:txBody>
      </p:sp>
      <p:pic>
        <p:nvPicPr>
          <p:cNvPr id="103" name="Picture 10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AA8A1FD-2FD6-F748-A200-75D5A3ED6FB9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rcRect l="62679" t="44054" r="6820" b="43999"/>
          <a:stretch/>
        </p:blipFill>
        <p:spPr>
          <a:xfrm>
            <a:off x="7978482" y="3693127"/>
            <a:ext cx="4940004" cy="108840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3D2453B9-0964-1D49-B24E-D382BEF8C174}"/>
              </a:ext>
            </a:extLst>
          </p:cNvPr>
          <p:cNvSpPr/>
          <p:nvPr/>
        </p:nvSpPr>
        <p:spPr>
          <a:xfrm>
            <a:off x="6318831" y="3429000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C3F095D7-21F5-F54A-9040-170064BBE7FC}"/>
              </a:ext>
            </a:extLst>
          </p:cNvPr>
          <p:cNvSpPr/>
          <p:nvPr/>
        </p:nvSpPr>
        <p:spPr>
          <a:xfrm rot="16200000">
            <a:off x="6420041" y="3263948"/>
            <a:ext cx="1057953" cy="1951638"/>
          </a:xfrm>
          <a:prstGeom prst="triangle">
            <a:avLst/>
          </a:prstGeom>
          <a:gradFill>
            <a:gsLst>
              <a:gs pos="41000">
                <a:schemeClr val="bg1"/>
              </a:gs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A0C20-9791-4001-B35E-070E97E7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4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98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9E1111-B495-124C-B2F8-E57BDC249F06}"/>
              </a:ext>
            </a:extLst>
          </p:cNvPr>
          <p:cNvSpPr/>
          <p:nvPr/>
        </p:nvSpPr>
        <p:spPr>
          <a:xfrm>
            <a:off x="5837573" y="4289666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1222-0BA7-E140-9DBA-D07ED4A7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What we want to tackle or achieve with XAI</a:t>
            </a:r>
            <a:r>
              <a:rPr lang="el-GR" dirty="0"/>
              <a:t>?</a:t>
            </a:r>
            <a:endParaRPr lang="en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53803-A49C-DB40-B18F-1F25140F8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04914" y="2505075"/>
            <a:ext cx="3892661" cy="3684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Gender biases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Racial and religious discrimination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errors and misclassifications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Loss of life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419F7-B2A9-7D42-9B5B-8A9FD8664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85142" y="3124029"/>
            <a:ext cx="4497388" cy="3684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Acquisition of new knowledge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Robust systems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Trustworthy systems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AF1461B-3139-1A45-982C-496EF827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393A04-651F-564E-BB50-BA23E63F003E}"/>
              </a:ext>
            </a:extLst>
          </p:cNvPr>
          <p:cNvSpPr/>
          <p:nvPr/>
        </p:nvSpPr>
        <p:spPr>
          <a:xfrm>
            <a:off x="457345" y="1758520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9FB76-A78B-FB4E-A549-AB4E82CE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807" y="1647247"/>
            <a:ext cx="5157787" cy="823912"/>
          </a:xfrm>
        </p:spPr>
        <p:txBody>
          <a:bodyPr/>
          <a:lstStyle/>
          <a:p>
            <a:r>
              <a:rPr lang="en-GR" dirty="0">
                <a:solidFill>
                  <a:schemeClr val="bg1"/>
                </a:solidFill>
              </a:rPr>
              <a:t>Tackle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C4F96-2B33-774A-8C30-2AAF897C2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4199" y="3974886"/>
            <a:ext cx="5183188" cy="823912"/>
          </a:xfrm>
        </p:spPr>
        <p:txBody>
          <a:bodyPr/>
          <a:lstStyle/>
          <a:p>
            <a:r>
              <a:rPr lang="en-GR" dirty="0">
                <a:solidFill>
                  <a:schemeClr val="bg1"/>
                </a:solidFill>
              </a:rPr>
              <a:t>Achieve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3854F-187D-5947-91F7-EDDDE53A29B7}"/>
              </a:ext>
            </a:extLst>
          </p:cNvPr>
          <p:cNvSpPr/>
          <p:nvPr/>
        </p:nvSpPr>
        <p:spPr>
          <a:xfrm>
            <a:off x="8315965" y="6492875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06225-B4C1-D446-8C97-D4FCC4B8F6BA}"/>
              </a:ext>
            </a:extLst>
          </p:cNvPr>
          <p:cNvSpPr/>
          <p:nvPr/>
        </p:nvSpPr>
        <p:spPr>
          <a:xfrm>
            <a:off x="-807781" y="6047005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B15D9-C83B-9747-95AB-BDFB08136304}"/>
              </a:ext>
            </a:extLst>
          </p:cNvPr>
          <p:cNvSpPr/>
          <p:nvPr/>
        </p:nvSpPr>
        <p:spPr>
          <a:xfrm>
            <a:off x="8315966" y="-104479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55E95B-A699-7A41-AD87-52EBB064FB3F}"/>
              </a:ext>
            </a:extLst>
          </p:cNvPr>
          <p:cNvSpPr txBox="1">
            <a:spLocks/>
          </p:cNvSpPr>
          <p:nvPr/>
        </p:nvSpPr>
        <p:spPr>
          <a:xfrm>
            <a:off x="838200" y="-11386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R" sz="9600" spc="300"/>
              <a:t>Real case examples</a:t>
            </a:r>
            <a:endParaRPr lang="en-GR" sz="9600" spc="3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916852-11FE-44CF-81A8-3C9ECE39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3B6E6B1F-7DCD-4440-BBCB-416FD948ED10}" type="slidenum">
              <a:rPr lang="en-GR" smtClean="0"/>
              <a:pPr algn="ctr"/>
              <a:t>5</a:t>
            </a:fld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85108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6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99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GB" dirty="0"/>
              <a:t>]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F0E548-AAEB-1045-B8E2-B482D05EB763}"/>
              </a:ext>
            </a:extLst>
          </p:cNvPr>
          <p:cNvGrpSpPr/>
          <p:nvPr/>
        </p:nvGrpSpPr>
        <p:grpSpPr>
          <a:xfrm>
            <a:off x="621919" y="1659765"/>
            <a:ext cx="10948162" cy="4002839"/>
            <a:chOff x="621919" y="1174856"/>
            <a:chExt cx="10948162" cy="4002839"/>
          </a:xfrm>
        </p:grpSpPr>
        <p:pic>
          <p:nvPicPr>
            <p:cNvPr id="37" name="Picture 3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4EA174C-D4FC-CB47-927A-71598BCA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919" y="1174856"/>
              <a:ext cx="10948162" cy="400283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0BF26A-FE66-9B4B-AA27-8FADC6A01B51}"/>
                </a:ext>
              </a:extLst>
            </p:cNvPr>
            <p:cNvSpPr/>
            <p:nvPr/>
          </p:nvSpPr>
          <p:spPr>
            <a:xfrm>
              <a:off x="8492836" y="3948544"/>
              <a:ext cx="1427018" cy="26323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566F1C-CE22-694D-8621-AE9994BBF3D3}"/>
                </a:ext>
              </a:extLst>
            </p:cNvPr>
            <p:cNvSpPr/>
            <p:nvPr/>
          </p:nvSpPr>
          <p:spPr>
            <a:xfrm>
              <a:off x="685033" y="3671450"/>
              <a:ext cx="2030458" cy="360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0DD51B-AB9D-7F4E-AD50-8503F7FE13EF}"/>
              </a:ext>
            </a:extLst>
          </p:cNvPr>
          <p:cNvSpPr/>
          <p:nvPr/>
        </p:nvSpPr>
        <p:spPr>
          <a:xfrm>
            <a:off x="8769927" y="3661184"/>
            <a:ext cx="872837" cy="252725"/>
          </a:xfrm>
          <a:prstGeom prst="rect">
            <a:avLst/>
          </a:prstGeom>
          <a:solidFill>
            <a:srgbClr val="FFC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7C633D-2298-6442-BF70-4043ADFABD0A}"/>
              </a:ext>
            </a:extLst>
          </p:cNvPr>
          <p:cNvSpPr/>
          <p:nvPr/>
        </p:nvSpPr>
        <p:spPr>
          <a:xfrm>
            <a:off x="9102436" y="3934690"/>
            <a:ext cx="1191491" cy="252725"/>
          </a:xfrm>
          <a:prstGeom prst="rect">
            <a:avLst/>
          </a:prstGeom>
          <a:solidFill>
            <a:srgbClr val="FFC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2E1985-E71D-5142-B0CD-6D0CA9827AE4}"/>
              </a:ext>
            </a:extLst>
          </p:cNvPr>
          <p:cNvSpPr/>
          <p:nvPr/>
        </p:nvSpPr>
        <p:spPr>
          <a:xfrm>
            <a:off x="7065818" y="4433453"/>
            <a:ext cx="1427018" cy="263238"/>
          </a:xfrm>
          <a:prstGeom prst="rect">
            <a:avLst/>
          </a:prstGeom>
          <a:solidFill>
            <a:srgbClr val="FFC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448251-9D3B-9C42-AE54-8EECE75E3CB1}"/>
              </a:ext>
            </a:extLst>
          </p:cNvPr>
          <p:cNvSpPr txBox="1"/>
          <p:nvPr/>
        </p:nvSpPr>
        <p:spPr>
          <a:xfrm>
            <a:off x="621919" y="6179127"/>
            <a:ext cx="929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Source: </a:t>
            </a:r>
            <a:r>
              <a:rPr lang="en-GB" dirty="0">
                <a:hlinkClick r:id="rId6"/>
              </a:rPr>
              <a:t>https://twitter.com/DoraVargha/status/1373211762108076034?s=20</a:t>
            </a:r>
            <a:endParaRPr lang="en-GB" dirty="0"/>
          </a:p>
          <a:p>
            <a:r>
              <a:rPr lang="en-GB" dirty="0"/>
              <a:t>Related Publication: </a:t>
            </a:r>
            <a:r>
              <a:rPr lang="en-GB" dirty="0">
                <a:hlinkClick r:id="rId7"/>
              </a:rPr>
              <a:t>https://link.springer.com/article/10.1007/s00521-019-04144-6</a:t>
            </a:r>
            <a:r>
              <a:rPr lang="en-GB" dirty="0"/>
              <a:t> </a:t>
            </a:r>
            <a:endParaRPr lang="en-G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2C7C29-2AA8-354A-9853-C2E0F6F17845}"/>
              </a:ext>
            </a:extLst>
          </p:cNvPr>
          <p:cNvSpPr/>
          <p:nvPr/>
        </p:nvSpPr>
        <p:spPr>
          <a:xfrm>
            <a:off x="4003964" y="2549236"/>
            <a:ext cx="2092035" cy="879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7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49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“Inappropriate patient treatments by Watson AI”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8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87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D738D79-6C2D-ED41-B120-595432195969}"/>
              </a:ext>
            </a:extLst>
          </p:cNvPr>
          <p:cNvSpPr/>
          <p:nvPr/>
        </p:nvSpPr>
        <p:spPr>
          <a:xfrm>
            <a:off x="9405927" y="820018"/>
            <a:ext cx="1500627" cy="147732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FE986-84E5-474A-A0AD-0424AB9F908C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CC0D9-7128-1C48-A07F-04DEA3EC1EC7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38F861-5ECA-9B46-BBEC-2F0C06C6DCE9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A37E0F-DF93-5848-A9B5-95461E678CEF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DC663-93CF-2544-BDA8-2ACB6CB79F53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43B0-499A-C644-B148-D5C8EB1B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-235091"/>
            <a:ext cx="10515600" cy="1325563"/>
          </a:xfrm>
        </p:spPr>
        <p:txBody>
          <a:bodyPr>
            <a:noAutofit/>
          </a:bodyPr>
          <a:lstStyle/>
          <a:p>
            <a:r>
              <a:rPr lang="en-GR" sz="9600" spc="300" dirty="0"/>
              <a:t>Real case examples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06AC2ED-5AE7-454E-81A0-ACBC65A8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244" y="5864771"/>
            <a:ext cx="1750286" cy="87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66135-B109-3848-BE02-644DE8114362}"/>
              </a:ext>
            </a:extLst>
          </p:cNvPr>
          <p:cNvSpPr/>
          <p:nvPr/>
        </p:nvSpPr>
        <p:spPr>
          <a:xfrm>
            <a:off x="3107612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“Inappropriate patient treatments by Watson AI”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7EA13-A49B-6547-8461-1E3C47FA1975}"/>
              </a:ext>
            </a:extLst>
          </p:cNvPr>
          <p:cNvSpPr/>
          <p:nvPr/>
        </p:nvSpPr>
        <p:spPr>
          <a:xfrm>
            <a:off x="1043285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”Google Translate automatically chooses the gender for you</a:t>
            </a:r>
            <a:r>
              <a:rPr lang="en-US" sz="1600" dirty="0"/>
              <a:t>”</a:t>
            </a:r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0DE54-DD63-704A-B81A-D037C2593570}"/>
              </a:ext>
            </a:extLst>
          </p:cNvPr>
          <p:cNvSpPr/>
          <p:nvPr/>
        </p:nvSpPr>
        <p:spPr>
          <a:xfrm>
            <a:off x="5171939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bg1"/>
                </a:solidFill>
              </a:rPr>
              <a:t>“Trippy T-Shirt Makes You Invisible to AI”</a:t>
            </a:r>
            <a:endParaRPr lang="en-GR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DE593-B473-5346-A3AE-E150DC51A994}"/>
              </a:ext>
            </a:extLst>
          </p:cNvPr>
          <p:cNvSpPr/>
          <p:nvPr/>
        </p:nvSpPr>
        <p:spPr>
          <a:xfrm>
            <a:off x="7236266" y="76386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09CE2-AED0-F34A-84DB-32706D51DFBB}"/>
              </a:ext>
            </a:extLst>
          </p:cNvPr>
          <p:cNvSpPr/>
          <p:nvPr/>
        </p:nvSpPr>
        <p:spPr>
          <a:xfrm>
            <a:off x="9300593" y="763863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46348-6032-E443-8AB4-A458A1AE1F2C}"/>
              </a:ext>
            </a:extLst>
          </p:cNvPr>
          <p:cNvSpPr/>
          <p:nvPr/>
        </p:nvSpPr>
        <p:spPr>
          <a:xfrm>
            <a:off x="5272214" y="7031334"/>
            <a:ext cx="1647569" cy="1621989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F3EE-817D-439B-BF88-1A9D3B14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228" y="6356350"/>
            <a:ext cx="2743200" cy="365125"/>
          </a:xfrm>
        </p:spPr>
        <p:txBody>
          <a:bodyPr/>
          <a:lstStyle/>
          <a:p>
            <a:fld id="{3B6E6B1F-7DCD-4440-BBCB-416FD948ED10}" type="slidenum">
              <a:rPr lang="en-GR" smtClean="0"/>
              <a:t>9</a:t>
            </a:fld>
            <a:endParaRPr lang="en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32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.2|1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5.8|50.5|41.9|2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5.4|4.5|15.4|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5.4|4.5|15.4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8.5|1.4|0.9|9.2|12.8|21.3|23.9|35.7|1.5|19.1|7.6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8348</TotalTime>
  <Words>983</Words>
  <Application>Microsoft Office PowerPoint</Application>
  <PresentationFormat>Widescreen</PresentationFormat>
  <Paragraphs>195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 Love of Thunder</vt:lpstr>
      <vt:lpstr>Arial</vt:lpstr>
      <vt:lpstr>Calibri</vt:lpstr>
      <vt:lpstr>Calibri Light</vt:lpstr>
      <vt:lpstr>Cambria Math</vt:lpstr>
      <vt:lpstr>Copperplate Gothic Bold</vt:lpstr>
      <vt:lpstr>Helvetica Neue Light</vt:lpstr>
      <vt:lpstr>Office Theme</vt:lpstr>
      <vt:lpstr>Explainable AΙ – Interpretable ML</vt:lpstr>
      <vt:lpstr>PowerPoint Presentation</vt:lpstr>
      <vt:lpstr>PowerPoint Presentation</vt:lpstr>
      <vt:lpstr>PowerPoint Presentation</vt:lpstr>
      <vt:lpstr>What we want to tackle or achieve with XAI?</vt:lpstr>
      <vt:lpstr>Real case examples</vt:lpstr>
      <vt:lpstr>Real case examples</vt:lpstr>
      <vt:lpstr>Real case examples</vt:lpstr>
      <vt:lpstr>Real case examples</vt:lpstr>
      <vt:lpstr>Real case examples</vt:lpstr>
      <vt:lpstr>Real case examples</vt:lpstr>
      <vt:lpstr>Real case examples</vt:lpstr>
      <vt:lpstr>Real case examples</vt:lpstr>
      <vt:lpstr>What about IML?</vt:lpstr>
      <vt:lpstr>PowerPoint Presentation</vt:lpstr>
      <vt:lpstr>Dimensions of Interpretability Techniques</vt:lpstr>
      <vt:lpstr>PowerPoint Presentation</vt:lpstr>
      <vt:lpstr>PowerPoint Presentation</vt:lpstr>
      <vt:lpstr>Our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Επεξηγήσιμη Τεχνητή Νοημοσύνη</dc:title>
  <dc:creator>Ioannis Mollas</dc:creator>
  <cp:lastModifiedBy>John Mollas</cp:lastModifiedBy>
  <cp:revision>51</cp:revision>
  <dcterms:created xsi:type="dcterms:W3CDTF">2021-04-12T07:51:20Z</dcterms:created>
  <dcterms:modified xsi:type="dcterms:W3CDTF">2021-04-20T21:45:06Z</dcterms:modified>
</cp:coreProperties>
</file>